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67" r:id="rId5"/>
    <p:sldId id="261" r:id="rId6"/>
    <p:sldId id="263" r:id="rId7"/>
    <p:sldId id="268" r:id="rId8"/>
    <p:sldId id="264" r:id="rId9"/>
    <p:sldId id="266" r:id="rId10"/>
    <p:sldId id="265" r:id="rId11"/>
    <p:sldId id="259" r:id="rId12"/>
    <p:sldId id="257" r:id="rId13"/>
    <p:sldId id="271" r:id="rId14"/>
    <p:sldId id="258" r:id="rId15"/>
    <p:sldId id="274" r:id="rId16"/>
    <p:sldId id="260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3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2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4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2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9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6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8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4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8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CFCD5-5490-4891-BAF6-86E81D6F37CB}" type="datetimeFigureOut">
              <a:rPr lang="ru-RU" smtClean="0"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6C3D-C7EB-4854-AF07-025DEDD8C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ki-elbi.ru/images/catalog/catalog/8800_image_small.jpe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9724" y="3065171"/>
            <a:ext cx="6349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Present Perfect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4872" y="450761"/>
            <a:ext cx="54091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Дополнительного образования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«Центр внешкольной работы «Юность»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г.Комсомольск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-на-Амуре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201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5651" y="5349874"/>
            <a:ext cx="435305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Автор: Анисимова Вера Константиновна,</a:t>
            </a:r>
          </a:p>
          <a:p>
            <a:pPr lvl="0">
              <a:lnSpc>
                <a:spcPts val="2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243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4722140"/>
              </p:ext>
            </p:extLst>
          </p:nvPr>
        </p:nvGraphicFramePr>
        <p:xfrm>
          <a:off x="838200" y="1825625"/>
          <a:ext cx="5181600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7200"/>
                <a:gridCol w="1727200"/>
                <a:gridCol w="1727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ппрр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7787181"/>
              </p:ext>
            </p:extLst>
          </p:nvPr>
        </p:nvGraphicFramePr>
        <p:xfrm>
          <a:off x="838200" y="592428"/>
          <a:ext cx="10005811" cy="540913"/>
        </p:xfrm>
        <a:graphic>
          <a:graphicData uri="http://schemas.openxmlformats.org/drawingml/2006/table">
            <a:tbl>
              <a:tblPr firstCol="1"/>
              <a:tblGrid>
                <a:gridCol w="10005811"/>
              </a:tblGrid>
              <a:tr h="540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5008" y="811369"/>
            <a:ext cx="1596981" cy="85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71865"/>
              </p:ext>
            </p:extLst>
          </p:nvPr>
        </p:nvGraphicFramePr>
        <p:xfrm>
          <a:off x="838200" y="592428"/>
          <a:ext cx="10198994" cy="5455920"/>
        </p:xfrm>
        <a:graphic>
          <a:graphicData uri="http://schemas.openxmlformats.org/drawingml/2006/table">
            <a:tbl>
              <a:tblPr/>
              <a:tblGrid>
                <a:gridCol w="1943637"/>
                <a:gridCol w="2640169"/>
                <a:gridCol w="5615188"/>
              </a:tblGrid>
              <a:tr h="579549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already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70C0"/>
                          </a:solidFill>
                        </a:rPr>
                        <a:t>уже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I have already watched TV.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6">
                <a:tc>
                  <a:txBody>
                    <a:bodyPr/>
                    <a:lstStyle/>
                    <a:p>
                      <a:pPr algn="l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just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70C0"/>
                          </a:solidFill>
                        </a:rPr>
                        <a:t>только что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I have just watched TV.</a:t>
                      </a:r>
                      <a:endParaRPr lang="ru-RU" sz="3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1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yet</a:t>
                      </a:r>
                      <a:r>
                        <a:rPr lang="en-US" sz="3600" dirty="0" smtClean="0"/>
                        <a:t> </a:t>
                      </a:r>
                      <a:r>
                        <a:rPr lang="ru-RU" sz="1600" dirty="0" smtClean="0"/>
                        <a:t>(в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отрицат</a:t>
                      </a:r>
                      <a:r>
                        <a:rPr lang="ru-RU" sz="1600" baseline="0" dirty="0" smtClean="0"/>
                        <a:t>. и в вопросит. предложениях)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0070C0"/>
                          </a:solidFill>
                        </a:rPr>
                        <a:t>ещё не</a:t>
                      </a:r>
                      <a:endParaRPr lang="ru-RU" sz="4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</a:rPr>
                        <a:t>He has not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</a:rPr>
                        <a:t> read a book yet.</a:t>
                      </a:r>
                      <a:endParaRPr lang="ru-RU" sz="36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</a:rPr>
                        <a:t>Has Samantha phoned yet</a:t>
                      </a:r>
                      <a:r>
                        <a:rPr lang="ru-RU" sz="3600" b="1" baseline="0" dirty="0" smtClean="0">
                          <a:solidFill>
                            <a:srgbClr val="C00000"/>
                          </a:solidFill>
                        </a:rPr>
                        <a:t>?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7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for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70C0"/>
                          </a:solidFill>
                        </a:rPr>
                        <a:t>В течение, на</a:t>
                      </a:r>
                      <a:r>
                        <a:rPr lang="ru-RU" sz="3200" b="1" baseline="0" dirty="0" smtClean="0">
                          <a:solidFill>
                            <a:srgbClr val="0070C0"/>
                          </a:solidFill>
                        </a:rPr>
                        <a:t> протяжении</a:t>
                      </a:r>
                      <a:endParaRPr lang="ru-R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 haven’t seen Tom for three days.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since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r>
                        <a:rPr lang="ru-RU" dirty="0" smtClean="0"/>
                        <a:t> (какого времени, момента)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 have worked</a:t>
                      </a:r>
                      <a:r>
                        <a:rPr lang="ru-RU" sz="36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b="1" i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since 2008.</a:t>
                      </a:r>
                      <a:endParaRPr lang="ru-RU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5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9189" y="1906073"/>
            <a:ext cx="352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5" y="708338"/>
            <a:ext cx="10780746" cy="548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8980" y="1584101"/>
            <a:ext cx="48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She has already packed her suitcase.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7279" y="553792"/>
            <a:ext cx="1059931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b="1" dirty="0" err="1">
                <a:solidFill>
                  <a:srgbClr val="C00000"/>
                </a:solidFill>
              </a:rPr>
              <a:t>Вставьте</a:t>
            </a:r>
            <a:r>
              <a:rPr lang="en-US" sz="3600" b="1" dirty="0">
                <a:solidFill>
                  <a:srgbClr val="C00000"/>
                </a:solidFill>
              </a:rPr>
              <a:t> since </a:t>
            </a:r>
            <a:r>
              <a:rPr lang="en-US" sz="3600" b="1" dirty="0" err="1">
                <a:solidFill>
                  <a:srgbClr val="C00000"/>
                </a:solidFill>
              </a:rPr>
              <a:t>или</a:t>
            </a:r>
            <a:r>
              <a:rPr lang="en-US" sz="3600" b="1" dirty="0">
                <a:solidFill>
                  <a:srgbClr val="C00000"/>
                </a:solidFill>
              </a:rPr>
              <a:t> for.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Meredith has lived here _________ 1997.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Meredith has lived here </a:t>
            </a:r>
            <a:r>
              <a:rPr lang="en-US" sz="4000" b="1" dirty="0" smtClean="0">
                <a:solidFill>
                  <a:srgbClr val="0070C0"/>
                </a:solidFill>
              </a:rPr>
              <a:t>______ </a:t>
            </a:r>
            <a:r>
              <a:rPr lang="en-US" sz="4000" b="1" dirty="0">
                <a:solidFill>
                  <a:srgbClr val="0070C0"/>
                </a:solidFill>
              </a:rPr>
              <a:t>eighteen years.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John has had the ball_________ last July.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He has had the ball _________ eight months.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Molly has liked fairy-tales _________ she was a tiny baby.</a:t>
            </a:r>
          </a:p>
          <a:p>
            <a:pPr fontAlgn="base">
              <a:buFont typeface="+mj-lt"/>
              <a:buAutoNum type="arabicPeriod"/>
            </a:pPr>
            <a:r>
              <a:rPr lang="en-US" sz="4000" b="1" dirty="0">
                <a:solidFill>
                  <a:srgbClr val="0070C0"/>
                </a:solidFill>
              </a:rPr>
              <a:t>Steven has been a worker_________ he left </a:t>
            </a:r>
            <a:r>
              <a:rPr lang="en-US" sz="4000" b="1" dirty="0" smtClean="0">
                <a:solidFill>
                  <a:srgbClr val="0070C0"/>
                </a:solidFill>
              </a:rPr>
              <a:t>school.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276" y="90152"/>
            <a:ext cx="113462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b="1" dirty="0" smtClean="0">
                <a:solidFill>
                  <a:srgbClr val="0070C0"/>
                </a:solidFill>
              </a:rPr>
              <a:t>7. We </a:t>
            </a:r>
            <a:r>
              <a:rPr lang="en-US" sz="4000" b="1" dirty="0">
                <a:solidFill>
                  <a:srgbClr val="0070C0"/>
                </a:solidFill>
              </a:rPr>
              <a:t>have had three tests _________ Tuesday.</a:t>
            </a:r>
          </a:p>
          <a:p>
            <a:pPr fontAlgn="base"/>
            <a:r>
              <a:rPr lang="en-US" sz="4000" b="1" dirty="0" smtClean="0">
                <a:solidFill>
                  <a:srgbClr val="0070C0"/>
                </a:solidFill>
              </a:rPr>
              <a:t>8. The </a:t>
            </a:r>
            <a:r>
              <a:rPr lang="en-US" sz="4000" b="1" dirty="0">
                <a:solidFill>
                  <a:srgbClr val="0070C0"/>
                </a:solidFill>
              </a:rPr>
              <a:t>couple have stayed here </a:t>
            </a:r>
            <a:r>
              <a:rPr lang="en-US" sz="4000" b="1" dirty="0" smtClean="0">
                <a:solidFill>
                  <a:srgbClr val="0070C0"/>
                </a:solidFill>
              </a:rPr>
              <a:t>_____ </a:t>
            </a:r>
            <a:r>
              <a:rPr lang="en-US" sz="4000" b="1" dirty="0">
                <a:solidFill>
                  <a:srgbClr val="0070C0"/>
                </a:solidFill>
              </a:rPr>
              <a:t>three days.</a:t>
            </a:r>
          </a:p>
          <a:p>
            <a:pPr fontAlgn="base"/>
            <a:r>
              <a:rPr lang="en-US" sz="4000" b="1" dirty="0" smtClean="0">
                <a:solidFill>
                  <a:srgbClr val="0070C0"/>
                </a:solidFill>
              </a:rPr>
              <a:t>9. I </a:t>
            </a:r>
            <a:r>
              <a:rPr lang="en-US" sz="4000" b="1" dirty="0">
                <a:solidFill>
                  <a:srgbClr val="0070C0"/>
                </a:solidFill>
              </a:rPr>
              <a:t>have had my player _________ ten weeks.</a:t>
            </a:r>
          </a:p>
          <a:p>
            <a:pPr fontAlgn="base"/>
            <a:r>
              <a:rPr lang="en-US" sz="4000" b="1" dirty="0" smtClean="0">
                <a:solidFill>
                  <a:srgbClr val="0070C0"/>
                </a:solidFill>
              </a:rPr>
              <a:t>10.Molly </a:t>
            </a:r>
            <a:r>
              <a:rPr lang="en-US" sz="4000" b="1" dirty="0">
                <a:solidFill>
                  <a:srgbClr val="0070C0"/>
                </a:solidFill>
              </a:rPr>
              <a:t>has had the player_________ Christmas</a:t>
            </a:r>
            <a:r>
              <a:rPr lang="en-US" sz="4000" b="1" dirty="0" smtClean="0">
                <a:solidFill>
                  <a:srgbClr val="0070C0"/>
                </a:solidFill>
              </a:rPr>
              <a:t>.</a:t>
            </a:r>
          </a:p>
          <a:p>
            <a:pPr fontAlgn="base"/>
            <a:r>
              <a:rPr lang="en-US" sz="4000" b="1" i="0" dirty="0" smtClean="0">
                <a:solidFill>
                  <a:srgbClr val="0070C0"/>
                </a:solidFill>
                <a:effectLst/>
              </a:rPr>
              <a:t>11. They’ve lived in that house_______ 2007.</a:t>
            </a:r>
          </a:p>
          <a:p>
            <a:pPr fontAlgn="base"/>
            <a:r>
              <a:rPr lang="en-US" sz="4000" b="1" dirty="0" smtClean="0">
                <a:solidFill>
                  <a:srgbClr val="0070C0"/>
                </a:solidFill>
              </a:rPr>
              <a:t>12. My mum has been a teacher______ sixteen years.</a:t>
            </a:r>
          </a:p>
          <a:p>
            <a:pPr fontAlgn="base"/>
            <a:r>
              <a:rPr lang="en-US" sz="4000" b="1" i="0" dirty="0" smtClean="0">
                <a:solidFill>
                  <a:srgbClr val="0070C0"/>
                </a:solidFill>
                <a:effectLst/>
              </a:rPr>
              <a:t>13. He has forgotten his Spanish ______ he left Cuba.</a:t>
            </a:r>
          </a:p>
          <a:p>
            <a:pPr fontAlgn="base"/>
            <a:r>
              <a:rPr lang="en-US" sz="4000" b="1" dirty="0" smtClean="0">
                <a:solidFill>
                  <a:srgbClr val="0070C0"/>
                </a:solidFill>
              </a:rPr>
              <a:t>14. They haven’t bought any vegetables at the market ______3 years.</a:t>
            </a:r>
            <a:endParaRPr lang="en-US" sz="4000" b="1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64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890"/>
          <a:stretch/>
        </p:blipFill>
        <p:spPr>
          <a:xfrm>
            <a:off x="940159" y="1010907"/>
            <a:ext cx="10032642" cy="527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9189" y="1906073"/>
            <a:ext cx="352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4" y="643943"/>
            <a:ext cx="10702343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03" y="540913"/>
            <a:ext cx="7018986" cy="57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4862" y="412125"/>
            <a:ext cx="8139448" cy="5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Список использованных </a:t>
            </a:r>
            <a:r>
              <a:rPr lang="ru-RU" sz="3200" b="1" dirty="0" err="1" smtClean="0">
                <a:solidFill>
                  <a:srgbClr val="7030A0"/>
                </a:solidFill>
              </a:rPr>
              <a:t>интернет-ресурсов</a:t>
            </a:r>
            <a:r>
              <a:rPr lang="ru-RU" sz="3200" b="1" dirty="0" smtClean="0">
                <a:solidFill>
                  <a:srgbClr val="7030A0"/>
                </a:solidFill>
              </a:rPr>
              <a:t>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885" y="1009779"/>
            <a:ext cx="828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www.sumki-elbi.ru/images/catalog/catalog/8800_image_small.jpeg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://reiki-lotos.ucoz.ru/_fr/31/5399040.jpg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2885" y="2665889"/>
            <a:ext cx="10470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90C226"/>
              </a:buClr>
            </a:pPr>
            <a:r>
              <a:rPr lang="ru-RU" dirty="0" smtClean="0">
                <a:cs typeface="Times New Roman" panose="02020603050405020304" pitchFamily="18" charset="0"/>
              </a:rPr>
              <a:t>1. </a:t>
            </a:r>
            <a:r>
              <a:rPr lang="en-US" dirty="0" smtClean="0">
                <a:cs typeface="Times New Roman" panose="02020603050405020304" pitchFamily="18" charset="0"/>
              </a:rPr>
              <a:t>Virginia </a:t>
            </a:r>
            <a:r>
              <a:rPr lang="en-US" dirty="0">
                <a:cs typeface="Times New Roman" panose="02020603050405020304" pitchFamily="18" charset="0"/>
              </a:rPr>
              <a:t>Evans, Jenny Dooley </a:t>
            </a: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en-US" dirty="0">
                <a:cs typeface="Times New Roman" panose="02020603050405020304" pitchFamily="18" charset="0"/>
              </a:rPr>
              <a:t>New Round Up 3</a:t>
            </a:r>
            <a:r>
              <a:rPr lang="en-US" dirty="0" smtClean="0">
                <a:cs typeface="Times New Roman" panose="02020603050405020304" pitchFamily="18" charset="0"/>
              </a:rPr>
              <a:t>. </a:t>
            </a:r>
            <a:r>
              <a:rPr lang="en-US" dirty="0">
                <a:cs typeface="Times New Roman" panose="02020603050405020304" pitchFamily="18" charset="0"/>
              </a:rPr>
              <a:t>Student’s book</a:t>
            </a:r>
            <a:r>
              <a:rPr lang="ru-RU" dirty="0"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// 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Pearson Education Limited, Edinburg, 2010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г.</a:t>
            </a: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2885" y="3296991"/>
            <a:ext cx="10032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2. </a:t>
            </a:r>
            <a:r>
              <a:rPr lang="en-US" dirty="0" smtClean="0">
                <a:cs typeface="Times New Roman" panose="02020603050405020304" pitchFamily="18" charset="0"/>
              </a:rPr>
              <a:t>Jenny </a:t>
            </a:r>
            <a:r>
              <a:rPr lang="en-US" dirty="0">
                <a:cs typeface="Times New Roman" panose="02020603050405020304" pitchFamily="18" charset="0"/>
              </a:rPr>
              <a:t>Dooley, Virginia Evans </a:t>
            </a: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en-US" dirty="0" err="1">
                <a:cs typeface="Times New Roman" panose="02020603050405020304" pitchFamily="18" charset="0"/>
              </a:rPr>
              <a:t>Grammarway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2</a:t>
            </a:r>
            <a:r>
              <a:rPr lang="ru-RU" dirty="0" smtClean="0">
                <a:cs typeface="Times New Roman" panose="02020603050405020304" pitchFamily="18" charset="0"/>
              </a:rPr>
              <a:t>» </a:t>
            </a:r>
            <a:r>
              <a:rPr lang="ru-RU" dirty="0">
                <a:cs typeface="Times New Roman" panose="02020603050405020304" pitchFamily="18" charset="0"/>
              </a:rPr>
              <a:t>//Практическое пособие по грамматике английского языка. – М., 2003г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cs typeface="Times New Roman" panose="02020603050405020304" pitchFamily="18" charset="0"/>
              </a:rPr>
              <a:t>Zandra</a:t>
            </a:r>
            <a:r>
              <a:rPr lang="en-US" dirty="0" smtClean="0">
                <a:cs typeface="Times New Roman" panose="02020603050405020304" pitchFamily="18" charset="0"/>
              </a:rPr>
              <a:t> Daniels, Lee </a:t>
            </a:r>
            <a:r>
              <a:rPr lang="en-US" dirty="0" err="1" smtClean="0">
                <a:cs typeface="Times New Roman" panose="02020603050405020304" pitchFamily="18" charset="0"/>
              </a:rPr>
              <a:t>Coveney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«</a:t>
            </a:r>
            <a:r>
              <a:rPr lang="en-US" dirty="0" smtClean="0">
                <a:cs typeface="Times New Roman" panose="02020603050405020304" pitchFamily="18" charset="0"/>
              </a:rPr>
              <a:t>Grammar genius 2</a:t>
            </a:r>
            <a:r>
              <a:rPr lang="ru-RU" dirty="0" smtClean="0">
                <a:cs typeface="Times New Roman" panose="02020603050405020304" pitchFamily="18" charset="0"/>
              </a:rPr>
              <a:t>»//</a:t>
            </a:r>
            <a:r>
              <a:rPr lang="en-US" dirty="0" smtClean="0">
                <a:cs typeface="Times New Roman" panose="02020603050405020304" pitchFamily="18" charset="0"/>
              </a:rPr>
              <a:t>Hamilton House, Publisher Ltd, Cyprus, 2012</a:t>
            </a:r>
            <a:r>
              <a:rPr lang="ru-RU" dirty="0" smtClean="0">
                <a:cs typeface="Times New Roman" panose="02020603050405020304" pitchFamily="18" charset="0"/>
              </a:rPr>
              <a:t>г.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8349" y="1982513"/>
            <a:ext cx="713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Список использованной литературы: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3037" y="4043966"/>
            <a:ext cx="785611" cy="50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9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6" y="489398"/>
            <a:ext cx="9586173" cy="282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25" y="3509963"/>
            <a:ext cx="9586173" cy="27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732" y="579549"/>
            <a:ext cx="1648496" cy="94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8642" y="1122363"/>
            <a:ext cx="88477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I have bought a new bag.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He has lost his keys.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We have met friends.</a:t>
            </a:r>
          </a:p>
          <a:p>
            <a:r>
              <a:rPr lang="en-US" sz="5400" b="1" dirty="0" smtClean="0">
                <a:solidFill>
                  <a:srgbClr val="C00000"/>
                </a:solidFill>
              </a:rPr>
              <a:t>I have finished decorating my room.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2045"/>
          <a:stretch/>
        </p:blipFill>
        <p:spPr>
          <a:xfrm>
            <a:off x="8307678" y="752476"/>
            <a:ext cx="2857500" cy="26217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411" y="450169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0" y="746974"/>
            <a:ext cx="10779617" cy="56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97" y="283336"/>
            <a:ext cx="105606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Complete. Use the Present Perfect</a:t>
            </a:r>
          </a:p>
          <a:p>
            <a:pPr marL="914400" indent="-914400"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You ……….. all the cake! </a:t>
            </a:r>
            <a:r>
              <a:rPr lang="en-US" sz="4800" b="1" dirty="0" smtClean="0">
                <a:solidFill>
                  <a:srgbClr val="FF0000"/>
                </a:solidFill>
              </a:rPr>
              <a:t>(eat)</a:t>
            </a:r>
          </a:p>
          <a:p>
            <a:pPr marL="914400" indent="-914400"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Mark ……… Jenny to his party. </a:t>
            </a:r>
            <a:r>
              <a:rPr lang="en-US" sz="4800" b="1" dirty="0" smtClean="0">
                <a:solidFill>
                  <a:srgbClr val="FF0000"/>
                </a:solidFill>
              </a:rPr>
              <a:t>(invite)</a:t>
            </a:r>
          </a:p>
          <a:p>
            <a:pPr marL="914400" indent="-914400"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Mum and dad ……… Kate’s letter.</a:t>
            </a:r>
            <a:r>
              <a:rPr lang="en-US" sz="4800" b="1" dirty="0" smtClean="0">
                <a:solidFill>
                  <a:srgbClr val="FF0000"/>
                </a:solidFill>
              </a:rPr>
              <a:t> (not read)</a:t>
            </a:r>
          </a:p>
          <a:p>
            <a:pPr marL="914400" indent="-914400"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Dina ………. </a:t>
            </a:r>
            <a:r>
              <a:rPr lang="en-US" sz="4800" b="1" dirty="0">
                <a:solidFill>
                  <a:srgbClr val="0070C0"/>
                </a:solidFill>
              </a:rPr>
              <a:t>h</a:t>
            </a:r>
            <a:r>
              <a:rPr lang="en-US" sz="4800" b="1" dirty="0" smtClean="0">
                <a:solidFill>
                  <a:srgbClr val="0070C0"/>
                </a:solidFill>
              </a:rPr>
              <a:t>er homework. </a:t>
            </a:r>
            <a:r>
              <a:rPr lang="en-US" sz="4800" b="1" dirty="0" smtClean="0">
                <a:solidFill>
                  <a:srgbClr val="FF0000"/>
                </a:solidFill>
              </a:rPr>
              <a:t>(not finish)</a:t>
            </a:r>
          </a:p>
          <a:p>
            <a:pPr marL="914400" indent="-914400">
              <a:buAutoNum type="arabicPeriod"/>
            </a:pPr>
            <a:r>
              <a:rPr lang="en-US" sz="4800" b="1" dirty="0" smtClean="0">
                <a:solidFill>
                  <a:srgbClr val="0070C0"/>
                </a:solidFill>
              </a:rPr>
              <a:t>They ………. </a:t>
            </a:r>
            <a:r>
              <a:rPr lang="en-US" sz="4800" b="1" dirty="0" smtClean="0">
                <a:solidFill>
                  <a:srgbClr val="FF0000"/>
                </a:solidFill>
              </a:rPr>
              <a:t>(leave)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095" y="927279"/>
            <a:ext cx="10315977" cy="4511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6.  I ……….. that boy’s name. </a:t>
            </a:r>
            <a:r>
              <a:rPr lang="en-US" sz="4800" b="1" dirty="0" smtClean="0">
                <a:solidFill>
                  <a:srgbClr val="FF0000"/>
                </a:solidFill>
              </a:rPr>
              <a:t>(forget)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7.  The rain ……… . </a:t>
            </a:r>
            <a:r>
              <a:rPr lang="en-US" sz="4800" b="1" dirty="0" smtClean="0">
                <a:solidFill>
                  <a:srgbClr val="FF0000"/>
                </a:solidFill>
              </a:rPr>
              <a:t>(not stop)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8.   We the children’s presents in the cupboard……… .</a:t>
            </a:r>
            <a:r>
              <a:rPr lang="en-US" sz="4800" b="1" dirty="0" smtClean="0">
                <a:solidFill>
                  <a:srgbClr val="FF0000"/>
                </a:solidFill>
              </a:rPr>
              <a:t> (hide)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9.  You ……….your room! </a:t>
            </a:r>
            <a:r>
              <a:rPr lang="en-US" sz="4800" b="1" dirty="0" smtClean="0">
                <a:solidFill>
                  <a:srgbClr val="FF0000"/>
                </a:solidFill>
              </a:rPr>
              <a:t>(not tidy)</a:t>
            </a:r>
          </a:p>
          <a:p>
            <a:r>
              <a:rPr lang="en-US" sz="4800" b="1" dirty="0" smtClean="0">
                <a:solidFill>
                  <a:srgbClr val="0070C0"/>
                </a:solidFill>
              </a:rPr>
              <a:t>10.  I………. lunch. </a:t>
            </a:r>
            <a:r>
              <a:rPr lang="en-US" sz="4800" b="1" dirty="0" smtClean="0">
                <a:solidFill>
                  <a:srgbClr val="FF0000"/>
                </a:solidFill>
              </a:rPr>
              <a:t>(not have)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" y="399245"/>
            <a:ext cx="10947041" cy="5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639" y="425003"/>
            <a:ext cx="111144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Circle the correct answer</a:t>
            </a:r>
          </a:p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C00000"/>
                </a:solidFill>
              </a:rPr>
              <a:t>Where’s John</a:t>
            </a:r>
            <a:r>
              <a:rPr lang="ru-RU" sz="44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He’s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to the shops to buy some milk.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2. Have you ever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en-US" sz="4400" b="1" dirty="0" smtClean="0">
                <a:solidFill>
                  <a:srgbClr val="002060"/>
                </a:solidFill>
              </a:rPr>
              <a:t> to the USA</a:t>
            </a:r>
            <a:r>
              <a:rPr lang="ru-RU" sz="4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Not, but I really want to go.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3. We’ve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to Paris lots of times.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It’s a beautiful city, isn’t it</a:t>
            </a:r>
            <a:r>
              <a:rPr lang="ru-RU" sz="44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4. </a:t>
            </a:r>
            <a:r>
              <a:rPr lang="en-US" sz="4400" b="1" dirty="0" smtClean="0">
                <a:solidFill>
                  <a:srgbClr val="002060"/>
                </a:solidFill>
              </a:rPr>
              <a:t>Carl has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to bed.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C00000"/>
                </a:solidFill>
              </a:rPr>
              <a:t>What</a:t>
            </a:r>
            <a:r>
              <a:rPr lang="ru-RU" sz="4400" b="1" dirty="0" smtClean="0">
                <a:solidFill>
                  <a:srgbClr val="C00000"/>
                </a:solidFill>
              </a:rPr>
              <a:t>? </a:t>
            </a:r>
            <a:r>
              <a:rPr lang="en-US" sz="4400" b="1" dirty="0" smtClean="0">
                <a:solidFill>
                  <a:srgbClr val="C00000"/>
                </a:solidFill>
              </a:rPr>
              <a:t>Already</a:t>
            </a:r>
            <a:r>
              <a:rPr lang="ru-RU" sz="4400" b="1" dirty="0" smtClean="0">
                <a:solidFill>
                  <a:srgbClr val="C00000"/>
                </a:solidFill>
              </a:rPr>
              <a:t>? </a:t>
            </a:r>
            <a:r>
              <a:rPr lang="en-US" sz="4400" b="1" dirty="0" smtClean="0">
                <a:solidFill>
                  <a:srgbClr val="C00000"/>
                </a:solidFill>
              </a:rPr>
              <a:t>It’s only nine o’clock.</a:t>
            </a: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762" y="0"/>
            <a:ext cx="107796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5. Where has everybody 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ru-RU" sz="4400" b="1" i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To the cinema. They’ll back at half past seven.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6. We haven’t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to the new sports </a:t>
            </a:r>
            <a:r>
              <a:rPr lang="en-US" sz="4400" b="1" dirty="0" err="1" smtClean="0">
                <a:solidFill>
                  <a:srgbClr val="002060"/>
                </a:solidFill>
              </a:rPr>
              <a:t>centre</a:t>
            </a:r>
            <a:r>
              <a:rPr lang="en-US" sz="4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Let’s go tomorrow, then.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7. Are the boys in the garden</a:t>
            </a:r>
            <a:r>
              <a:rPr lang="ru-RU" sz="44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No. They’ve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to the park.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8. Have you </a:t>
            </a:r>
            <a:r>
              <a:rPr lang="en-US" sz="4400" b="1" i="1" dirty="0" smtClean="0">
                <a:solidFill>
                  <a:srgbClr val="0070C0"/>
                </a:solidFill>
              </a:rPr>
              <a:t>gone/been</a:t>
            </a:r>
            <a:r>
              <a:rPr lang="en-US" sz="4400" b="1" dirty="0" smtClean="0">
                <a:solidFill>
                  <a:srgbClr val="002060"/>
                </a:solidFill>
              </a:rPr>
              <a:t> to the opera</a:t>
            </a:r>
            <a:r>
              <a:rPr lang="ru-RU" sz="44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No, I haven’t. What about you</a:t>
            </a:r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588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Анисимов</dc:creator>
  <cp:lastModifiedBy>Виктор Анисимов</cp:lastModifiedBy>
  <cp:revision>21</cp:revision>
  <dcterms:created xsi:type="dcterms:W3CDTF">2018-02-23T00:08:19Z</dcterms:created>
  <dcterms:modified xsi:type="dcterms:W3CDTF">2018-03-03T13:15:58Z</dcterms:modified>
</cp:coreProperties>
</file>