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7" r:id="rId1"/>
  </p:sldMasterIdLst>
  <p:notesMasterIdLst>
    <p:notesMasterId r:id="rId26"/>
  </p:notesMasterIdLst>
  <p:sldIdLst>
    <p:sldId id="256" r:id="rId2"/>
    <p:sldId id="269" r:id="rId3"/>
    <p:sldId id="291" r:id="rId4"/>
    <p:sldId id="293" r:id="rId5"/>
    <p:sldId id="294" r:id="rId6"/>
    <p:sldId id="296" r:id="rId7"/>
    <p:sldId id="281" r:id="rId8"/>
    <p:sldId id="280" r:id="rId9"/>
    <p:sldId id="283" r:id="rId10"/>
    <p:sldId id="297" r:id="rId11"/>
    <p:sldId id="286" r:id="rId12"/>
    <p:sldId id="298" r:id="rId13"/>
    <p:sldId id="299" r:id="rId14"/>
    <p:sldId id="290" r:id="rId15"/>
    <p:sldId id="289" r:id="rId16"/>
    <p:sldId id="295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>
          <p15:clr>
            <a:srgbClr val="A4A3A4"/>
          </p15:clr>
        </p15:guide>
        <p15:guide id="2" pos="29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6" y="72"/>
      </p:cViewPr>
      <p:guideLst>
        <p:guide orient="horz" pos="2184"/>
        <p:guide pos="29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652B2-8C6E-419B-8E93-813F678ADC08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6DC3D-C717-495C-B489-C044A339A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270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5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20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33A9D8BC-3F7A-4360-BB6D-F1FCB3470FB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8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3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A9D8BC-3F7A-4360-BB6D-F1FCB3470FB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85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8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8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6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5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1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3A9D8BC-3F7A-4360-BB6D-F1FCB3470FB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66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" y="1561275"/>
            <a:ext cx="5934456" cy="2387600"/>
          </a:xfrm>
        </p:spPr>
        <p:txBody>
          <a:bodyPr>
            <a:normAutofit/>
          </a:bodyPr>
          <a:lstStyle/>
          <a:p>
            <a:pPr algn="ctr"/>
            <a:r>
              <a:rPr lang="ru-RU" altLang="en-US" sz="3600" b="1" dirty="0" smtClean="0"/>
              <a:t>Дополнительные общеобразовательные программы</a:t>
            </a:r>
            <a:endParaRPr lang="ru-RU" alt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0694" y="3948875"/>
            <a:ext cx="6031832" cy="1655762"/>
          </a:xfrm>
        </p:spPr>
        <p:txBody>
          <a:bodyPr/>
          <a:lstStyle/>
          <a:p>
            <a:pPr algn="ctr"/>
            <a:r>
              <a:rPr lang="ru-RU" altLang="en-US" dirty="0" smtClean="0"/>
              <a:t>Кацупий Мария Вячеславовна,</a:t>
            </a:r>
          </a:p>
          <a:p>
            <a:pPr algn="ctr"/>
            <a:r>
              <a:rPr lang="ru-RU" altLang="en-US" dirty="0" smtClean="0"/>
              <a:t>доцент кафедры педагогики и психологии</a:t>
            </a:r>
          </a:p>
          <a:p>
            <a:pPr algn="ctr"/>
            <a:r>
              <a:rPr lang="ru-RU" altLang="en-US" dirty="0" smtClean="0"/>
              <a:t>КГАОУ ДПО ХК </a:t>
            </a:r>
            <a:r>
              <a:rPr lang="ru-RU" altLang="en-US" dirty="0" smtClean="0"/>
              <a:t>ИРО</a:t>
            </a:r>
            <a:endParaRPr lang="ru-RU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" y="78740"/>
            <a:ext cx="9121140" cy="982980"/>
          </a:xfrm>
        </p:spPr>
        <p:txBody>
          <a:bodyPr/>
          <a:lstStyle/>
          <a:p>
            <a:pPr algn="ctr"/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программы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358775" y="1229360"/>
            <a:ext cx="4164330" cy="40005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ru-RU" altLang="en-US">
              <a:latin typeface="Times New Roman" panose="02020603050405020304" charset="0"/>
            </a:endParaRPr>
          </a:p>
          <a:p>
            <a:pPr marL="0" indent="0" algn="l">
              <a:buNone/>
            </a:pPr>
            <a:endParaRPr lang="ru-RU" altLang="en-US"/>
          </a:p>
        </p:txBody>
      </p:sp>
      <p:sp>
        <p:nvSpPr>
          <p:cNvPr id="4" name="Замещающее содержимое 3"/>
          <p:cNvSpPr>
            <a:spLocks noGrp="1"/>
          </p:cNvSpPr>
          <p:nvPr>
            <p:ph sz="half" idx="2"/>
          </p:nvPr>
        </p:nvSpPr>
        <p:spPr>
          <a:xfrm>
            <a:off x="4629150" y="1229360"/>
            <a:ext cx="4392930" cy="4613275"/>
          </a:xfrm>
        </p:spPr>
        <p:txBody>
          <a:bodyPr>
            <a:normAutofit/>
          </a:bodyPr>
          <a:lstStyle/>
          <a:p>
            <a:pPr algn="l"/>
            <a:endParaRPr lang="ru-RU" altLang="en-US">
              <a:latin typeface="Times New Roman" panose="0202060305040502030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1624" y="1588168"/>
            <a:ext cx="2166987" cy="38093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altLang="en-US" dirty="0" smtClean="0">
                <a:solidFill>
                  <a:srgbClr val="2C2C2C"/>
                </a:solidFill>
                <a:latin typeface="Times New Roman" panose="02020603050405020304" charset="0"/>
                <a:sym typeface="+mn-ea"/>
              </a:rPr>
              <a:t>Задачи </a:t>
            </a:r>
            <a:r>
              <a:rPr lang="ru-RU" altLang="en-US" dirty="0">
                <a:solidFill>
                  <a:srgbClr val="2C2C2C"/>
                </a:solidFill>
                <a:latin typeface="Times New Roman" panose="02020603050405020304" charset="0"/>
                <a:sym typeface="+mn-ea"/>
              </a:rPr>
              <a:t>показывают, что нужно сделать, чтобы достичь цели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546239" y="866273"/>
            <a:ext cx="5244835" cy="5871411"/>
          </a:xfrm>
          <a:prstGeom prst="flowChartAlternateProcess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altLang="en-US" b="1" dirty="0">
                <a:solidFill>
                  <a:srgbClr val="2C2C2C"/>
                </a:solidFill>
                <a:latin typeface="Times New Roman" panose="02020603050405020304" charset="0"/>
                <a:sym typeface="+mn-ea"/>
              </a:rPr>
              <a:t>1-й вариант</a:t>
            </a:r>
            <a:r>
              <a:rPr lang="ru-RU" altLang="en-US" dirty="0">
                <a:solidFill>
                  <a:srgbClr val="2C2C2C"/>
                </a:solidFill>
                <a:latin typeface="Times New Roman" panose="02020603050405020304" charset="0"/>
                <a:sym typeface="+mn-ea"/>
              </a:rPr>
              <a:t>: обучающие (приобретение определенных знаний, умений, навыков), развивающие (развитие мотивации к определенному виду деятельности, потребности в саморазвитии, самостоятельности, ответственности, активности и т.п.), воспитательные (формирование общественной активности личности, гражданской позиции, культуры общения и поведения в социуме, навыков здорового образа жизни и т.п.); </a:t>
            </a:r>
          </a:p>
          <a:p>
            <a:pPr algn="just"/>
            <a:r>
              <a:rPr lang="ru-RU" altLang="en-US" b="1" dirty="0">
                <a:solidFill>
                  <a:srgbClr val="2C2C2C"/>
                </a:solidFill>
                <a:latin typeface="Times New Roman" panose="02020603050405020304" charset="0"/>
                <a:sym typeface="+mn-ea"/>
              </a:rPr>
              <a:t>2 –й вариант</a:t>
            </a:r>
            <a:r>
              <a:rPr lang="ru-RU" altLang="en-US" dirty="0">
                <a:solidFill>
                  <a:srgbClr val="2C2C2C"/>
                </a:solidFill>
                <a:latin typeface="Times New Roman" panose="02020603050405020304" charset="0"/>
                <a:sym typeface="+mn-ea"/>
              </a:rPr>
              <a:t>: задачи в области развития личностной сферы учащегося, в области развития метапредметных умений, в области предметных знаний и </a:t>
            </a:r>
            <a:r>
              <a:rPr lang="ru-RU" altLang="en-US" dirty="0" smtClean="0">
                <a:solidFill>
                  <a:srgbClr val="2C2C2C"/>
                </a:solidFill>
                <a:latin typeface="Times New Roman" panose="02020603050405020304" charset="0"/>
                <a:sym typeface="+mn-ea"/>
              </a:rPr>
              <a:t>умений. </a:t>
            </a:r>
          </a:p>
          <a:p>
            <a:pPr algn="just"/>
            <a:endParaRPr lang="ru-RU" altLang="en-US" dirty="0">
              <a:solidFill>
                <a:srgbClr val="2C2C2C"/>
              </a:solidFill>
              <a:latin typeface="Times New Roman" panose="02020603050405020304" charset="0"/>
              <a:sym typeface="+mn-ea"/>
            </a:endParaRPr>
          </a:p>
          <a:p>
            <a:pPr algn="ctr"/>
            <a:r>
              <a:rPr lang="ru-RU" altLang="en-US" b="1" dirty="0">
                <a:solidFill>
                  <a:srgbClr val="2C2C2C"/>
                </a:solidFill>
                <a:latin typeface="Times New Roman" panose="02020603050405020304" charset="0"/>
              </a:rPr>
              <a:t>Формулировки задач должны быть соотнесены с планируемыми результатами, которые определяются как личностные, </a:t>
            </a:r>
            <a:r>
              <a:rPr lang="ru-RU" altLang="en-US" b="1" dirty="0" err="1">
                <a:solidFill>
                  <a:srgbClr val="2C2C2C"/>
                </a:solidFill>
                <a:latin typeface="Times New Roman" panose="02020603050405020304" charset="0"/>
              </a:rPr>
              <a:t>метапредметные</a:t>
            </a:r>
            <a:r>
              <a:rPr lang="ru-RU" altLang="en-US" b="1" dirty="0">
                <a:solidFill>
                  <a:srgbClr val="2C2C2C"/>
                </a:solidFill>
                <a:latin typeface="Times New Roman" panose="02020603050405020304" charset="0"/>
              </a:rPr>
              <a:t> и предметные.</a:t>
            </a:r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2704765" y="3050222"/>
            <a:ext cx="655320" cy="4857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59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24" y="297247"/>
            <a:ext cx="9128760" cy="10547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Учебный план (примерная форма)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479160"/>
              </p:ext>
            </p:extLst>
          </p:nvPr>
        </p:nvGraphicFramePr>
        <p:xfrm>
          <a:off x="529389" y="2122003"/>
          <a:ext cx="8165430" cy="2305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1560"/>
                <a:gridCol w="2497978"/>
                <a:gridCol w="714307"/>
                <a:gridCol w="714307"/>
                <a:gridCol w="714307"/>
                <a:gridCol w="2612971"/>
              </a:tblGrid>
              <a:tr h="38712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раздела, блока, модуля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часов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Формы промежуточного 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итогового контроля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5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Прак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7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7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175" y="46355"/>
            <a:ext cx="8981440" cy="1325880"/>
          </a:xfrm>
        </p:spPr>
        <p:txBody>
          <a:bodyPr>
            <a:normAutofit/>
          </a:bodyPr>
          <a:lstStyle/>
          <a:p>
            <a:pPr algn="ctr"/>
            <a:r>
              <a:rPr lang="ru-RU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СОДЕРЖАНИЕ ПРОГРАММЫ</a:t>
            </a:r>
            <a:endParaRPr lang="ru-RU" altLang="en-US" sz="32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770021" y="994612"/>
            <a:ext cx="7395411" cy="5374104"/>
          </a:xfrm>
        </p:spPr>
        <p:txBody>
          <a:bodyPr>
            <a:normAutofit fontScale="95000" lnSpcReduction="10000"/>
          </a:bodyPr>
          <a:lstStyle/>
          <a:p>
            <a:pPr algn="just"/>
            <a:r>
              <a:rPr lang="ru-RU" altLang="en-US" sz="2400" dirty="0">
                <a:solidFill>
                  <a:srgbClr val="002060"/>
                </a:solidFill>
                <a:latin typeface="Times New Roman" panose="02020603050405020304" charset="0"/>
              </a:rPr>
              <a:t>- краткое (тезисное) описание тем (теоретических и практических видов занятий), соответствующее целям и задачам программы;</a:t>
            </a:r>
          </a:p>
          <a:p>
            <a:pPr algn="just"/>
            <a:r>
              <a:rPr lang="ru-RU" altLang="en-US" sz="2400" dirty="0">
                <a:solidFill>
                  <a:srgbClr val="002060"/>
                </a:solidFill>
                <a:latin typeface="Times New Roman" panose="02020603050405020304" charset="0"/>
              </a:rPr>
              <a:t>- изложение содержания разделов, тем (модулей) должно соответствовать порядку их представления в учебном плане;</a:t>
            </a:r>
          </a:p>
          <a:p>
            <a:pPr algn="just"/>
            <a:r>
              <a:rPr lang="ru-RU" altLang="en-US" sz="2400" dirty="0">
                <a:solidFill>
                  <a:srgbClr val="002060"/>
                </a:solidFill>
                <a:latin typeface="Times New Roman" panose="02020603050405020304" charset="0"/>
              </a:rPr>
              <a:t>- содержание каждого года обучения целесообразно оформлять отдельно; </a:t>
            </a:r>
          </a:p>
          <a:p>
            <a:pPr algn="just"/>
            <a:r>
              <a:rPr lang="ru-RU" altLang="en-US" sz="2400" dirty="0">
                <a:solidFill>
                  <a:srgbClr val="002060"/>
                </a:solidFill>
                <a:latin typeface="Times New Roman" panose="02020603050405020304" charset="0"/>
              </a:rPr>
              <a:t> - в содержании могут размещаться ссылки на приложения (например, на инструкции по ТБ, на правила выполнения упражнений, репертуар и т.п.); </a:t>
            </a:r>
          </a:p>
          <a:p>
            <a:pPr algn="just"/>
            <a:r>
              <a:rPr lang="ru-RU" altLang="en-US" sz="2400" dirty="0">
                <a:solidFill>
                  <a:srgbClr val="002060"/>
                </a:solidFill>
                <a:latin typeface="Times New Roman" panose="02020603050405020304" charset="0"/>
              </a:rPr>
              <a:t>- в содержании могут быть представлены вариативные образовательные маршруты (учебный материал разной степени сложности, дифференцированные практические задания). </a:t>
            </a:r>
          </a:p>
        </p:txBody>
      </p:sp>
    </p:spTree>
    <p:extLst>
      <p:ext uri="{BB962C8B-B14F-4D97-AF65-F5344CB8AC3E}">
        <p14:creationId xmlns:p14="http://schemas.microsoft.com/office/powerpoint/2010/main" val="131498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175" y="46355"/>
            <a:ext cx="8981440" cy="1325880"/>
          </a:xfrm>
        </p:spPr>
        <p:txBody>
          <a:bodyPr>
            <a:normAutofit/>
          </a:bodyPr>
          <a:lstStyle/>
          <a:p>
            <a:pPr algn="ctr"/>
            <a:r>
              <a:rPr lang="ru-RU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СОДЕРЖАНИЕ ПРОГРАММЫ</a:t>
            </a:r>
            <a:endParaRPr lang="ru-RU" altLang="en-US" sz="32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770021" y="994612"/>
            <a:ext cx="7395411" cy="5374104"/>
          </a:xfrm>
        </p:spPr>
        <p:txBody>
          <a:bodyPr>
            <a:normAutofit fontScale="95000"/>
          </a:bodyPr>
          <a:lstStyle/>
          <a:p>
            <a:pPr algn="just"/>
            <a:r>
              <a:rPr lang="ru-RU" altLang="en-US" sz="2400" b="1" dirty="0">
                <a:solidFill>
                  <a:srgbClr val="002060"/>
                </a:solidFill>
                <a:latin typeface="Times New Roman" panose="02020603050405020304" charset="0"/>
              </a:rPr>
              <a:t>Пример: </a:t>
            </a:r>
          </a:p>
          <a:p>
            <a:pPr algn="just"/>
            <a:r>
              <a:rPr lang="ru-RU" altLang="en-US" sz="2400" dirty="0">
                <a:solidFill>
                  <a:srgbClr val="002060"/>
                </a:solidFill>
                <a:latin typeface="Times New Roman" panose="02020603050405020304" charset="0"/>
              </a:rPr>
              <a:t>Раздел 1 «…» </a:t>
            </a:r>
          </a:p>
          <a:p>
            <a:pPr algn="just"/>
            <a:r>
              <a:rPr lang="ru-RU" altLang="en-US" sz="2400" dirty="0">
                <a:solidFill>
                  <a:srgbClr val="002060"/>
                </a:solidFill>
                <a:latin typeface="Times New Roman" panose="02020603050405020304" charset="0"/>
              </a:rPr>
              <a:t>Тема №__ «…» </a:t>
            </a:r>
          </a:p>
          <a:p>
            <a:pPr algn="just"/>
            <a:r>
              <a:rPr lang="ru-RU" altLang="en-US" sz="2400" b="1" i="1" dirty="0">
                <a:solidFill>
                  <a:srgbClr val="002060"/>
                </a:solidFill>
                <a:latin typeface="Times New Roman" panose="02020603050405020304" charset="0"/>
              </a:rPr>
              <a:t>Теория. </a:t>
            </a:r>
            <a:r>
              <a:rPr lang="ru-RU" altLang="en-US" sz="2400" dirty="0">
                <a:solidFill>
                  <a:srgbClr val="002060"/>
                </a:solidFill>
                <a:latin typeface="Times New Roman" panose="02020603050405020304" charset="0"/>
              </a:rPr>
              <a:t>Основные правила и приемы эффективного коммуникативного поведения в различных ситуациях общения: как надо? как принято? как лучше? Уместность использования этикетных выражений извинения, благодарности, просьбы, приглашения, обращения, приветствия, поздравления, пожелания. </a:t>
            </a:r>
          </a:p>
          <a:p>
            <a:pPr algn="just"/>
            <a:r>
              <a:rPr lang="ru-RU" altLang="en-US" sz="2400" dirty="0">
                <a:solidFill>
                  <a:srgbClr val="002060"/>
                </a:solidFill>
                <a:latin typeface="Times New Roman" panose="02020603050405020304" charset="0"/>
              </a:rPr>
              <a:t> </a:t>
            </a:r>
            <a:r>
              <a:rPr lang="ru-RU" altLang="en-US" sz="2400" b="1" i="1" dirty="0">
                <a:solidFill>
                  <a:srgbClr val="002060"/>
                </a:solidFill>
                <a:latin typeface="Times New Roman" panose="02020603050405020304" charset="0"/>
              </a:rPr>
              <a:t>Практика. </a:t>
            </a:r>
            <a:r>
              <a:rPr lang="ru-RU" altLang="en-US" sz="2400" dirty="0">
                <a:solidFill>
                  <a:srgbClr val="002060"/>
                </a:solidFill>
                <a:latin typeface="Times New Roman" panose="02020603050405020304" charset="0"/>
              </a:rPr>
              <a:t>Час речевого этикета «Сила слова». Разыгрывание коммуникативных ситуаций. Обсуждение. </a:t>
            </a:r>
          </a:p>
        </p:txBody>
      </p:sp>
    </p:spTree>
    <p:extLst>
      <p:ext uri="{BB962C8B-B14F-4D97-AF65-F5344CB8AC3E}">
        <p14:creationId xmlns:p14="http://schemas.microsoft.com/office/powerpoint/2010/main" val="365877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175" y="46355"/>
            <a:ext cx="8981440" cy="795020"/>
          </a:xfrm>
        </p:spPr>
        <p:txBody>
          <a:bodyPr>
            <a:normAutofit/>
          </a:bodyPr>
          <a:lstStyle/>
          <a:p>
            <a:pPr algn="ctr"/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Календарно-учебный график 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30175" y="1372870"/>
            <a:ext cx="8981440" cy="5433060"/>
          </a:xfrm>
        </p:spPr>
        <p:txBody>
          <a:bodyPr>
            <a:normAutofit/>
          </a:bodyPr>
          <a:lstStyle/>
          <a:p>
            <a:pPr algn="just"/>
            <a:endParaRPr lang="ru-RU" sz="1800" dirty="0" smtClean="0">
              <a:latin typeface="Times New Roman" panose="02020603050405020304" charset="0"/>
              <a:sym typeface="+mn-ea"/>
            </a:endParaRPr>
          </a:p>
          <a:p>
            <a:pPr algn="just"/>
            <a:endParaRPr lang="ru-RU" sz="1800" dirty="0" smtClean="0">
              <a:latin typeface="Times New Roman" panose="02020603050405020304" charset="0"/>
              <a:sym typeface="+mn-ea"/>
            </a:endParaRPr>
          </a:p>
          <a:p>
            <a:pPr algn="just"/>
            <a:endParaRPr lang="ru-RU" sz="1800" dirty="0" smtClean="0">
              <a:latin typeface="Times New Roman" panose="02020603050405020304" charset="0"/>
              <a:sym typeface="+mn-ea"/>
            </a:endParaRPr>
          </a:p>
          <a:p>
            <a:pPr algn="just"/>
            <a:r>
              <a:rPr lang="ru-RU" sz="1800" dirty="0" smtClean="0">
                <a:latin typeface="Times New Roman" panose="02020603050405020304" charset="0"/>
                <a:sym typeface="+mn-ea"/>
              </a:rPr>
              <a:t> </a:t>
            </a:r>
            <a:endParaRPr lang="ru-RU" sz="1800" dirty="0" smtClean="0">
              <a:latin typeface="Times New Roman" panose="02020603050405020304" charset="0"/>
            </a:endParaRPr>
          </a:p>
          <a:p>
            <a:pPr algn="just"/>
            <a:r>
              <a:rPr lang="ru-RU" sz="1800" dirty="0" smtClean="0">
                <a:latin typeface="Times New Roman" panose="02020603050405020304" charset="0"/>
                <a:sym typeface="+mn-ea"/>
              </a:rPr>
              <a:t>й.</a:t>
            </a:r>
            <a:r>
              <a:rPr lang="ru-RU" dirty="0" smtClean="0">
                <a:latin typeface="Times New Roman" panose="02020603050405020304" charset="0"/>
                <a:sym typeface="+mn-ea"/>
              </a:rPr>
              <a:t> </a:t>
            </a:r>
            <a:endParaRPr lang="ru-RU" dirty="0" smtClean="0">
              <a:latin typeface="Times New Roman" panose="02020603050405020304" charset="0"/>
            </a:endParaRPr>
          </a:p>
          <a:p>
            <a:endParaRPr lang="ru-RU" altLang="en-US">
              <a:latin typeface="Times New Roman" panose="0202060305040502030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8455" y="1282065"/>
            <a:ext cx="3790950" cy="21329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charset="0"/>
                <a:sym typeface="+mn-ea"/>
              </a:rPr>
              <a:t>Календарный учебный график, приводимый в образовательной программе, носит </a:t>
            </a:r>
            <a:r>
              <a:rPr lang="ru-RU" b="1" dirty="0" smtClean="0">
                <a:latin typeface="Times New Roman" panose="02020603050405020304" charset="0"/>
                <a:sym typeface="+mn-ea"/>
              </a:rPr>
              <a:t>примерный</a:t>
            </a:r>
            <a:r>
              <a:rPr lang="ru-RU" dirty="0" smtClean="0">
                <a:latin typeface="Times New Roman" panose="02020603050405020304" charset="0"/>
                <a:sym typeface="+mn-ea"/>
              </a:rPr>
              <a:t>, рекомендуемый характер</a:t>
            </a:r>
          </a:p>
          <a:p>
            <a:pPr algn="ctr"/>
            <a:endParaRPr lang="ru-RU" altLang="en-US" dirty="0" smtClean="0">
              <a:latin typeface="Times New Roman" panose="0202060305040502030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6295" y="1282065"/>
            <a:ext cx="4199255" cy="2133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charset="0"/>
                <a:sym typeface="+mn-ea"/>
              </a:rPr>
              <a:t>В календарном учебном графике указывается </a:t>
            </a:r>
            <a:r>
              <a:rPr lang="ru-RU" b="1" dirty="0" smtClean="0">
                <a:latin typeface="Times New Roman" panose="02020603050405020304" charset="0"/>
                <a:sym typeface="+mn-ea"/>
              </a:rPr>
              <a:t>продолжительность</a:t>
            </a:r>
            <a:r>
              <a:rPr lang="ru-RU" dirty="0" smtClean="0">
                <a:latin typeface="Times New Roman" panose="02020603050405020304" charset="0"/>
                <a:sym typeface="+mn-ea"/>
              </a:rPr>
              <a:t> обучения по программе, кол-во учебных недель, сроки, режим занятий, их периодичность и продолжительность, </a:t>
            </a:r>
            <a:r>
              <a:rPr lang="ru-RU" b="1" dirty="0" smtClean="0">
                <a:latin typeface="Times New Roman" panose="02020603050405020304" charset="0"/>
                <a:sym typeface="+mn-ea"/>
              </a:rPr>
              <a:t>последовательность</a:t>
            </a:r>
            <a:r>
              <a:rPr lang="ru-RU" dirty="0" smtClean="0">
                <a:latin typeface="Times New Roman" panose="02020603050405020304" charset="0"/>
                <a:sym typeface="+mn-ea"/>
              </a:rPr>
              <a:t> прохождения модулей и т.д.</a:t>
            </a:r>
            <a:endParaRPr lang="ru-RU" altLang="en-US" dirty="0" smtClean="0">
              <a:latin typeface="Times New Roman" panose="0202060305040502030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8455" y="3776980"/>
            <a:ext cx="8506460" cy="25241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charset="0"/>
                <a:sym typeface="+mn-ea"/>
              </a:rPr>
              <a:t>При составлении календарного учебного графика должны быть учтены все дисциплины (модули), объем которых должен соответствовать учебному плану. Продолжительность и </a:t>
            </a:r>
            <a:r>
              <a:rPr lang="ru-RU" b="1" dirty="0" smtClean="0">
                <a:latin typeface="Times New Roman" panose="02020603050405020304" charset="0"/>
                <a:sym typeface="+mn-ea"/>
              </a:rPr>
              <a:t>режим занятий</a:t>
            </a:r>
            <a:r>
              <a:rPr lang="ru-RU" dirty="0" smtClean="0">
                <a:latin typeface="Times New Roman" panose="02020603050405020304" charset="0"/>
                <a:sym typeface="+mn-ea"/>
              </a:rPr>
              <a:t> должны соответствовать установленным </a:t>
            </a:r>
            <a:r>
              <a:rPr lang="ru-RU" b="1" dirty="0" smtClean="0">
                <a:latin typeface="Times New Roman" panose="02020603050405020304" charset="0"/>
                <a:sym typeface="+mn-ea"/>
              </a:rPr>
              <a:t>санитарным нормам</a:t>
            </a:r>
            <a:r>
              <a:rPr lang="ru-RU" dirty="0" smtClean="0">
                <a:latin typeface="Times New Roman" panose="02020603050405020304" charset="0"/>
                <a:sym typeface="+mn-ea"/>
              </a:rPr>
              <a:t>. </a:t>
            </a:r>
          </a:p>
          <a:p>
            <a:pPr algn="ctr"/>
            <a:r>
              <a:rPr lang="ru-RU" b="1" dirty="0" smtClean="0">
                <a:latin typeface="Times New Roman" panose="02020603050405020304" charset="0"/>
                <a:sym typeface="+mn-ea"/>
              </a:rPr>
              <a:t>Конкретизируется </a:t>
            </a:r>
            <a:r>
              <a:rPr lang="ru-RU" dirty="0" smtClean="0">
                <a:latin typeface="Times New Roman" panose="02020603050405020304" charset="0"/>
                <a:sym typeface="+mn-ea"/>
              </a:rPr>
              <a:t>календарный учебный график </a:t>
            </a:r>
            <a:r>
              <a:rPr lang="ru-RU" b="1" dirty="0" smtClean="0">
                <a:latin typeface="Times New Roman" panose="02020603050405020304" charset="0"/>
                <a:sym typeface="+mn-ea"/>
              </a:rPr>
              <a:t>на учебный год</a:t>
            </a:r>
            <a:r>
              <a:rPr lang="ru-RU" dirty="0" smtClean="0">
                <a:latin typeface="Times New Roman" panose="02020603050405020304" charset="0"/>
                <a:sym typeface="+mn-ea"/>
              </a:rPr>
              <a:t> в зависимости от запросов потребителей и условий образовательной организации </a:t>
            </a:r>
            <a:endParaRPr lang="ru-RU" altLang="en-US" dirty="0" smtClean="0">
              <a:latin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" y="-10160"/>
            <a:ext cx="9103360" cy="118745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/>
            </a:r>
            <a:br>
              <a:rPr lang="ru-RU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lang="ru-RU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/>
            </a:r>
            <a:br>
              <a:rPr lang="ru-RU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lang="ru-RU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Календарно-учебный 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график (образец)</a:t>
            </a:r>
            <a:b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endParaRPr lang="ru-R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893813"/>
              </p:ext>
            </p:extLst>
          </p:nvPr>
        </p:nvGraphicFramePr>
        <p:xfrm>
          <a:off x="17145" y="1876925"/>
          <a:ext cx="9102725" cy="1973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660"/>
                <a:gridCol w="947420"/>
                <a:gridCol w="946785"/>
                <a:gridCol w="1383030"/>
                <a:gridCol w="1198245"/>
                <a:gridCol w="913765"/>
                <a:gridCol w="1108710"/>
                <a:gridCol w="1011555"/>
                <a:gridCol w="1011555"/>
              </a:tblGrid>
              <a:tr h="197317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п/п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Месяц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Число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Время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проведения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занятия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Форма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занятия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Кол-во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Тема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занятия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Место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проведения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Форма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контроля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" y="70485"/>
            <a:ext cx="9121775" cy="865505"/>
          </a:xfrm>
        </p:spPr>
        <p:txBody>
          <a:bodyPr>
            <a:normAutofit/>
          </a:bodyPr>
          <a:lstStyle/>
          <a:p>
            <a:pPr algn="ctr"/>
            <a:r>
              <a:rPr lang="ru-RU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  <a:endParaRPr lang="ru-RU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мещающее содержимое 3"/>
          <p:cNvSpPr>
            <a:spLocks noGrp="1"/>
          </p:cNvSpPr>
          <p:nvPr>
            <p:ph sz="half" idx="2"/>
          </p:nvPr>
        </p:nvSpPr>
        <p:spPr>
          <a:xfrm>
            <a:off x="818147" y="816437"/>
            <a:ext cx="7074569" cy="5310505"/>
          </a:xfrm>
        </p:spPr>
        <p:txBody>
          <a:bodyPr>
            <a:normAutofit/>
          </a:bodyPr>
          <a:lstStyle/>
          <a:p>
            <a:pPr algn="ctr"/>
            <a:endParaRPr lang="ru-RU" altLang="en-US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 algn="ctr">
              <a:buNone/>
            </a:pPr>
            <a:r>
              <a:rPr lang="ru-RU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Планируемые </a:t>
            </a:r>
            <a:r>
              <a:rPr lang="ru-RU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результаты =</a:t>
            </a:r>
            <a:r>
              <a:rPr lang="ru-RU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задачи </a:t>
            </a:r>
          </a:p>
          <a:p>
            <a:endParaRPr lang="ru-RU" altLang="en-US" dirty="0">
              <a:sym typeface="+mn-ea"/>
            </a:endParaRPr>
          </a:p>
          <a:p>
            <a:endParaRPr lang="ru-RU" altLang="en-US" dirty="0">
              <a:sym typeface="+mn-ea"/>
            </a:endParaRPr>
          </a:p>
          <a:p>
            <a:endParaRPr lang="ru-RU" altLang="en-US" dirty="0">
              <a:sym typeface="+mn-ea"/>
            </a:endParaRPr>
          </a:p>
          <a:p>
            <a:endParaRPr lang="ru-RU" altLang="en-US" dirty="0">
              <a:sym typeface="+mn-ea"/>
            </a:endParaRPr>
          </a:p>
          <a:p>
            <a:pPr marL="0" indent="0">
              <a:buNone/>
            </a:pPr>
            <a:endParaRPr lang="ru-RU" altLang="en-US" dirty="0"/>
          </a:p>
          <a:p>
            <a:endParaRPr lang="ru-RU" altLang="en-US" dirty="0"/>
          </a:p>
        </p:txBody>
      </p:sp>
      <p:sp>
        <p:nvSpPr>
          <p:cNvPr id="8" name="Прямоугольник с одним скругленным углом 7"/>
          <p:cNvSpPr/>
          <p:nvPr/>
        </p:nvSpPr>
        <p:spPr>
          <a:xfrm>
            <a:off x="1479022" y="2550304"/>
            <a:ext cx="1871980" cy="921385"/>
          </a:xfrm>
          <a:prstGeom prst="round1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en-US" dirty="0">
                <a:solidFill>
                  <a:srgbClr val="2C2C2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воспитательные (личностные)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65969" y="2550304"/>
            <a:ext cx="1995853" cy="92138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en-US" dirty="0">
                <a:solidFill>
                  <a:srgbClr val="2C2C2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развивающие</a:t>
            </a:r>
          </a:p>
          <a:p>
            <a:pPr algn="ctr"/>
            <a:r>
              <a:rPr lang="ru-RU" altLang="en-US" dirty="0">
                <a:solidFill>
                  <a:srgbClr val="2C2C2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</a:t>
            </a:r>
            <a:r>
              <a:rPr lang="ru-RU" altLang="en-US" dirty="0" err="1">
                <a:solidFill>
                  <a:srgbClr val="2C2C2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метапредметные</a:t>
            </a:r>
            <a:r>
              <a:rPr lang="ru-RU" altLang="en-US" dirty="0">
                <a:solidFill>
                  <a:srgbClr val="2C2C2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</a:t>
            </a:r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3676332" y="1773699"/>
            <a:ext cx="914400" cy="77660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>
              <a:solidFill>
                <a:srgbClr val="FFFFFF"/>
              </a:solidFill>
            </a:endParaRPr>
          </a:p>
        </p:txBody>
      </p:sp>
      <p:sp>
        <p:nvSpPr>
          <p:cNvPr id="12" name="Прямоугольник с одним скругленным углом 11"/>
          <p:cNvSpPr/>
          <p:nvPr/>
        </p:nvSpPr>
        <p:spPr>
          <a:xfrm>
            <a:off x="513715" y="5159375"/>
            <a:ext cx="7668260" cy="1271905"/>
          </a:xfrm>
          <a:prstGeom prst="round1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en-US" sz="3200" dirty="0" smtClean="0">
                <a:solidFill>
                  <a:srgbClr val="2C2C2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Результативность </a:t>
            </a:r>
            <a:endParaRPr lang="ru-RU" altLang="en-US" sz="3200" dirty="0">
              <a:solidFill>
                <a:srgbClr val="2C2C2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104957" y="4399280"/>
            <a:ext cx="485775" cy="7600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>
              <a:solidFill>
                <a:srgbClr val="FFFFFF"/>
              </a:solidFill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3351002" y="3545061"/>
            <a:ext cx="1871345" cy="785495"/>
          </a:xfrm>
          <a:prstGeom prst="round1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en-US" dirty="0">
                <a:solidFill>
                  <a:srgbClr val="2C2C2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обучающие (предметные)</a:t>
            </a:r>
          </a:p>
        </p:txBody>
      </p:sp>
    </p:spTree>
    <p:extLst>
      <p:ext uri="{BB962C8B-B14F-4D97-AF65-F5344CB8AC3E}">
        <p14:creationId xmlns:p14="http://schemas.microsoft.com/office/powerpoint/2010/main" val="164409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" y="70485"/>
            <a:ext cx="9121775" cy="86550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организационно-педагогических условий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513715" y="1090863"/>
            <a:ext cx="8245274" cy="4796590"/>
          </a:xfrm>
        </p:spPr>
        <p:txBody>
          <a:bodyPr>
            <a:normAutofit fontScale="25000" lnSpcReduction="20000"/>
          </a:bodyPr>
          <a:lstStyle/>
          <a:p>
            <a:endParaRPr lang="ru-RU" altLang="en-US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ru-RU" altLang="en-US" sz="8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Условия реализации программы:</a:t>
            </a:r>
          </a:p>
          <a:p>
            <a:pPr lvl="1">
              <a:lnSpc>
                <a:spcPct val="120000"/>
              </a:lnSpc>
            </a:pPr>
            <a:r>
              <a:rPr lang="ru-RU" altLang="en-US" sz="8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материально-техническое обеспечение;</a:t>
            </a:r>
          </a:p>
          <a:p>
            <a:pPr lvl="1">
              <a:lnSpc>
                <a:spcPct val="120000"/>
              </a:lnSpc>
            </a:pPr>
            <a:r>
              <a:rPr lang="ru-RU" altLang="en-US" sz="8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информационное обеспечение;</a:t>
            </a:r>
          </a:p>
          <a:p>
            <a:pPr lvl="1">
              <a:lnSpc>
                <a:spcPct val="120000"/>
              </a:lnSpc>
            </a:pPr>
            <a:r>
              <a:rPr lang="ru-RU" altLang="en-US" sz="8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кадровое обеспечение.</a:t>
            </a:r>
            <a:endParaRPr lang="en-US" altLang="en-US" sz="8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ru-RU" altLang="en-US" sz="8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Формы аттестации:</a:t>
            </a:r>
          </a:p>
          <a:p>
            <a:pPr lvl="1">
              <a:lnSpc>
                <a:spcPct val="120000"/>
              </a:lnSpc>
            </a:pPr>
            <a:r>
              <a:rPr lang="ru-RU" altLang="en-US" sz="8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входная диагностика;</a:t>
            </a:r>
          </a:p>
          <a:p>
            <a:pPr lvl="1">
              <a:lnSpc>
                <a:spcPct val="120000"/>
              </a:lnSpc>
            </a:pPr>
            <a:r>
              <a:rPr lang="ru-RU" altLang="en-US" sz="8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текущий контроль;</a:t>
            </a:r>
          </a:p>
          <a:p>
            <a:pPr lvl="1">
              <a:lnSpc>
                <a:spcPct val="120000"/>
              </a:lnSpc>
            </a:pPr>
            <a:r>
              <a:rPr lang="ru-RU" altLang="en-US" sz="8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промежуточная аттестация (в </a:t>
            </a:r>
            <a:r>
              <a:rPr lang="ru-RU" altLang="en-US" sz="8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т.ч</a:t>
            </a:r>
            <a:r>
              <a:rPr lang="ru-RU" altLang="en-US" sz="8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итоговый контроль)</a:t>
            </a:r>
          </a:p>
          <a:p>
            <a:pPr>
              <a:lnSpc>
                <a:spcPct val="120000"/>
              </a:lnSpc>
            </a:pPr>
            <a:r>
              <a:rPr lang="ru-RU" altLang="en-US" sz="8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Оценочные материалы/КИМ</a:t>
            </a:r>
          </a:p>
          <a:p>
            <a:pPr>
              <a:lnSpc>
                <a:spcPct val="120000"/>
              </a:lnSpc>
            </a:pPr>
            <a:r>
              <a:rPr lang="ru-RU" altLang="en-US" sz="8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Методические материалы</a:t>
            </a:r>
          </a:p>
          <a:p>
            <a:pPr>
              <a:lnSpc>
                <a:spcPct val="170000"/>
              </a:lnSpc>
            </a:pPr>
            <a:endParaRPr lang="ru-RU" altLang="en-US" sz="1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507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" y="70485"/>
            <a:ext cx="9121775" cy="865505"/>
          </a:xfrm>
        </p:spPr>
        <p:txBody>
          <a:bodyPr>
            <a:normAutofit/>
          </a:bodyPr>
          <a:lstStyle/>
          <a:p>
            <a:pPr algn="ctr"/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программы: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449179" y="935990"/>
            <a:ext cx="8373978" cy="5512936"/>
          </a:xfrm>
        </p:spPr>
        <p:txBody>
          <a:bodyPr>
            <a:normAutofit fontScale="25000" lnSpcReduction="20000"/>
          </a:bodyPr>
          <a:lstStyle/>
          <a:p>
            <a:endParaRPr lang="ru-RU" altLang="en-US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1">
              <a:lnSpc>
                <a:spcPct val="120000"/>
              </a:lnSpc>
            </a:pPr>
            <a:r>
              <a:rPr lang="ru-RU" altLang="en-US" sz="9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материально-техническое обеспечение: </a:t>
            </a:r>
          </a:p>
          <a:p>
            <a:pPr marL="228600" lvl="1" indent="0">
              <a:lnSpc>
                <a:spcPct val="120000"/>
              </a:lnSpc>
              <a:buNone/>
            </a:pPr>
            <a:r>
              <a:rPr lang="ru-RU" altLang="en-US" sz="7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Учебное </a:t>
            </a:r>
            <a:r>
              <a:rPr lang="ru-RU" altLang="en-US" sz="7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помещение должно соответствовать требованиям санитарных норм и правил, установленных </a:t>
            </a:r>
            <a:r>
              <a:rPr lang="ru-RU" altLang="en-US" sz="7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СанПиН </a:t>
            </a:r>
            <a:r>
              <a:rPr lang="ru-RU" altLang="en-US" sz="7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2.4.3648-20 </a:t>
            </a:r>
          </a:p>
          <a:p>
            <a:pPr marL="228600" lvl="1" indent="0">
              <a:lnSpc>
                <a:spcPct val="120000"/>
              </a:lnSpc>
              <a:buNone/>
            </a:pPr>
            <a:r>
              <a:rPr lang="ru-RU" altLang="en-US" sz="7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"Санитарно-эпидемиологические требования к организациям воспитания и обучения, отдыха и оздоровления детей и </a:t>
            </a:r>
            <a:r>
              <a:rPr lang="ru-RU" altLang="en-US" sz="7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молодежи«, утвержденных </a:t>
            </a:r>
            <a:r>
              <a:rPr lang="ru-RU" altLang="en-US" sz="7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Постановлением Главного государственного санитарного врача Российской Федерации от 28 сентября 2020 года N </a:t>
            </a:r>
            <a:r>
              <a:rPr lang="ru-RU" altLang="en-US" sz="7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28 </a:t>
            </a:r>
            <a:r>
              <a:rPr lang="ru-RU" altLang="en-US" sz="7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 </a:t>
            </a:r>
            <a:r>
              <a:rPr lang="ru-RU" altLang="en-US" sz="7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срок действия - с </a:t>
            </a:r>
            <a:r>
              <a:rPr lang="ru-RU" altLang="en-US" sz="7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01.01.2021 до </a:t>
            </a:r>
            <a:r>
              <a:rPr lang="ru-RU" altLang="en-US" sz="7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01.01.2027).</a:t>
            </a:r>
          </a:p>
          <a:p>
            <a:pPr marL="228600" lvl="1" indent="0">
              <a:lnSpc>
                <a:spcPct val="120000"/>
              </a:lnSpc>
              <a:buNone/>
            </a:pPr>
            <a:r>
              <a:rPr lang="ru-RU" altLang="en-US" sz="7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Полный список оснащения и оборудования, чтобы не перегружать основной текст программы, можно перенести в Приложение к ней. </a:t>
            </a:r>
            <a:endParaRPr lang="ru-RU" altLang="en-US" sz="7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lvl="1">
              <a:lnSpc>
                <a:spcPct val="120000"/>
              </a:lnSpc>
            </a:pPr>
            <a:r>
              <a:rPr lang="ru-RU" altLang="en-US" sz="9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информационное обеспечение</a:t>
            </a:r>
            <a:r>
              <a:rPr lang="ru-RU" altLang="en-US" sz="8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</a:t>
            </a:r>
          </a:p>
          <a:p>
            <a:pPr marL="228600" lvl="1" indent="0">
              <a:lnSpc>
                <a:spcPct val="120000"/>
              </a:lnSpc>
              <a:buNone/>
            </a:pPr>
            <a:r>
              <a:rPr lang="ru-RU" altLang="en-US" sz="7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Электронные образовательные ресурсы (аудио, видео), специальные компьютерные программы, информационные технологии. </a:t>
            </a:r>
            <a:endParaRPr lang="ru-RU" altLang="en-US" sz="7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lvl="1">
              <a:lnSpc>
                <a:spcPct val="120000"/>
              </a:lnSpc>
            </a:pPr>
            <a:r>
              <a:rPr lang="ru-RU" altLang="en-US" sz="8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</a:t>
            </a:r>
            <a:r>
              <a:rPr lang="ru-RU" altLang="en-US" sz="9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кадровое обеспечение:</a:t>
            </a:r>
          </a:p>
          <a:p>
            <a:pPr marL="228600" lvl="1" indent="0">
              <a:lnSpc>
                <a:spcPct val="120000"/>
              </a:lnSpc>
              <a:buNone/>
            </a:pPr>
            <a:r>
              <a:rPr lang="ru-RU" altLang="en-US" sz="7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Перечислить </a:t>
            </a:r>
            <a:r>
              <a:rPr lang="ru-RU" altLang="en-US" sz="7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педагогов, занятых в реализации программы, кратко охарактеризовать их профессионализм, квалификацию. </a:t>
            </a:r>
            <a:endParaRPr lang="en-US" altLang="en-US" sz="7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70000"/>
              </a:lnSpc>
            </a:pPr>
            <a:endParaRPr lang="ru-RU" altLang="en-US" sz="1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418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" y="70485"/>
            <a:ext cx="9121775" cy="865505"/>
          </a:xfrm>
        </p:spPr>
        <p:txBody>
          <a:bodyPr>
            <a:normAutofit/>
          </a:bodyPr>
          <a:lstStyle/>
          <a:p>
            <a:pPr algn="ctr"/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аттестации: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449179" y="641684"/>
            <a:ext cx="8373978" cy="6079958"/>
          </a:xfrm>
        </p:spPr>
        <p:txBody>
          <a:bodyPr>
            <a:normAutofit fontScale="25000" lnSpcReduction="20000"/>
          </a:bodyPr>
          <a:lstStyle/>
          <a:p>
            <a:endParaRPr lang="ru-RU" altLang="en-US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1" algn="ctr">
              <a:lnSpc>
                <a:spcPct val="120000"/>
              </a:lnSpc>
            </a:pPr>
            <a:r>
              <a:rPr lang="ru-RU" altLang="en-US" sz="7200" b="1" kern="1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Проведение </a:t>
            </a:r>
            <a:r>
              <a:rPr lang="ru-RU" altLang="en-US" sz="7200" b="1" kern="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итоговой аттестации по дополнительным общеобразовательным общеразвивающим программам </a:t>
            </a:r>
            <a:r>
              <a:rPr lang="ru-RU" altLang="en-US" sz="7200" b="1" kern="1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не </a:t>
            </a:r>
            <a:r>
              <a:rPr lang="ru-RU" altLang="en-US" sz="7200" b="1" kern="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предусмотрено.</a:t>
            </a:r>
            <a:r>
              <a:rPr lang="ru-RU" altLang="en-US" sz="7200" b="1" kern="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endParaRPr lang="ru-RU" altLang="en-US" sz="7200" b="1" kern="1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lvl="1" algn="just">
              <a:lnSpc>
                <a:spcPct val="120000"/>
              </a:lnSpc>
            </a:pPr>
            <a:r>
              <a:rPr lang="ru-RU" altLang="en-US" sz="7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Промежуточная </a:t>
            </a:r>
            <a:r>
              <a:rPr lang="ru-RU" altLang="en-US" sz="7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аттестация </a:t>
            </a:r>
            <a:r>
              <a:rPr lang="ru-RU" altLang="en-US" sz="7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может проводиться как завершающая какой-то этап реализации программы, так и по завершению программы в целом. Организации, осуществляющие образовательную деятельность, определяют формы, порядок и периодичность проведения промежуточной аттестации обучающихся. </a:t>
            </a:r>
            <a:endParaRPr lang="ru-RU" altLang="en-US" sz="7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lvl="1" algn="just">
              <a:lnSpc>
                <a:spcPct val="120000"/>
              </a:lnSpc>
            </a:pPr>
            <a:r>
              <a:rPr lang="ru-RU" altLang="en-US" sz="7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-Формы аттестации: </a:t>
            </a:r>
            <a:r>
              <a:rPr lang="ru-RU" altLang="en-US" sz="7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зачет, контрольная работа, творческая работа, выставка, конкурс, фестивали, отчетные выставки, отчетные концерты, открытые уроки, вернисажи и другие. </a:t>
            </a:r>
            <a:endParaRPr lang="ru-RU" altLang="en-US" sz="7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lvl="1" algn="just">
              <a:lnSpc>
                <a:spcPct val="120000"/>
              </a:lnSpc>
            </a:pPr>
            <a:r>
              <a:rPr lang="ru-RU" altLang="en-US" sz="7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</a:t>
            </a:r>
            <a:r>
              <a:rPr lang="ru-RU" altLang="en-US" sz="7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Текущий контроль </a:t>
            </a:r>
            <a:r>
              <a:rPr lang="ru-RU" altLang="en-US" sz="7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включает следующие формы: творческие работы, самостоятельные работы, выставки, тестирование, конкурс, защита творческих работ, проектов, конференция, фестиваль, соревнование, турнир, зачетные занятия. </a:t>
            </a:r>
            <a:endParaRPr lang="ru-RU" altLang="en-US" sz="7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lvl="1" algn="just">
              <a:lnSpc>
                <a:spcPct val="120000"/>
              </a:lnSpc>
            </a:pPr>
            <a:r>
              <a:rPr lang="ru-RU" altLang="en-US" sz="7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</a:t>
            </a:r>
            <a:r>
              <a:rPr lang="ru-RU" altLang="en-US" sz="7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Входная диагностика </a:t>
            </a:r>
            <a:r>
              <a:rPr lang="ru-RU" altLang="en-US" sz="7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позволяет определить уровень знаний, умений и навыков, компетенций у обучающегося, чтобы выяснить, насколько ребенок готов к освоению данной программы. Входная диагностика проводится в случае, если это предусмотрено условиями набора обучающихся. </a:t>
            </a:r>
            <a:endParaRPr lang="ru-RU" altLang="en-US" sz="7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298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045" y="87630"/>
            <a:ext cx="8964930" cy="83502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dirty="0">
                <a:sym typeface="+mn-ea"/>
              </a:rPr>
              <a:t/>
            </a:r>
            <a:br>
              <a:rPr lang="ru-RU" altLang="en-US" dirty="0">
                <a:sym typeface="+mn-ea"/>
              </a:rPr>
            </a:br>
            <a:r>
              <a:rPr lang="ru-RU" altLang="en-US" dirty="0" smtClean="0">
                <a:sym typeface="+mn-ea"/>
              </a:rPr>
              <a:t>   </a:t>
            </a:r>
            <a:r>
              <a:rPr lang="ru-RU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Дополнительная 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образовательная </a:t>
            </a:r>
            <a:r>
              <a:rPr lang="ru-RU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программа</a:t>
            </a:r>
            <a:endParaRPr lang="ru-RU" altLang="en-US" sz="36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583940"/>
          </a:xfrm>
        </p:spPr>
        <p:txBody>
          <a:bodyPr>
            <a:normAutofit/>
          </a:bodyPr>
          <a:lstStyle/>
          <a:p>
            <a:pPr algn="just"/>
            <a:endParaRPr lang="ru-RU" altLang="en-US"/>
          </a:p>
        </p:txBody>
      </p:sp>
      <p:sp>
        <p:nvSpPr>
          <p:cNvPr id="4" name="Замещающее содержимое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2186305"/>
          </a:xfrm>
        </p:spPr>
        <p:txBody>
          <a:bodyPr>
            <a:normAutofit/>
          </a:bodyPr>
          <a:lstStyle/>
          <a:p>
            <a:pPr algn="just"/>
            <a:endParaRPr lang="ru-RU" altLang="en-US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029835" y="1825625"/>
            <a:ext cx="3602355" cy="196532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en-US" sz="2400">
                <a:latin typeface="Times New Roman" panose="02020603050405020304" charset="0"/>
              </a:rPr>
              <a:t>Предпрофессиональные и общеразвивающие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947285" y="3896360"/>
            <a:ext cx="3684905" cy="251333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en-US" sz="2400">
                <a:latin typeface="Times New Roman" panose="02020603050405020304" charset="0"/>
              </a:rPr>
              <a:t>Предпрофессиональные программы реализуются в сфере искусств и физической культуры и спорта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628650" y="1270000"/>
            <a:ext cx="4178935" cy="546481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en-US" dirty="0">
                <a:latin typeface="Times New Roman" panose="02020603050405020304" charset="0"/>
                <a:sym typeface="+mn-ea"/>
              </a:rPr>
              <a:t>1. ФЗ «Об образовании»</a:t>
            </a:r>
          </a:p>
          <a:p>
            <a:pPr algn="ctr"/>
            <a:r>
              <a:rPr lang="ru-RU" altLang="en-US" dirty="0">
                <a:latin typeface="Times New Roman" panose="02020603050405020304" charset="0"/>
                <a:sym typeface="+mn-ea"/>
              </a:rPr>
              <a:t>2. СанПиН 2.4.3648-20 </a:t>
            </a:r>
          </a:p>
          <a:p>
            <a:pPr algn="ctr"/>
            <a:r>
              <a:rPr lang="ru-RU" altLang="en-US" dirty="0" smtClean="0">
                <a:latin typeface="Times New Roman" panose="02020603050405020304" charset="0"/>
                <a:sym typeface="+mn-ea"/>
              </a:rPr>
              <a:t>3.Приказ </a:t>
            </a:r>
            <a:r>
              <a:rPr lang="ru-RU" altLang="en-US" dirty="0">
                <a:latin typeface="Times New Roman" panose="02020603050405020304" charset="0"/>
                <a:sym typeface="+mn-ea"/>
              </a:rPr>
              <a:t>Министерства просвещения РФ  от 9 ноября 2018 года N 196 «Об утверждении Порядка организации и осуществления образовательной деятельности по дополнительным общеобразовательным программам»</a:t>
            </a:r>
          </a:p>
          <a:p>
            <a:pPr algn="ctr"/>
            <a:r>
              <a:rPr lang="ru-RU" altLang="en-US" dirty="0">
                <a:latin typeface="Times New Roman" panose="02020603050405020304" charset="0"/>
                <a:sym typeface="+mn-ea"/>
              </a:rPr>
              <a:t>4. </a:t>
            </a:r>
            <a:r>
              <a:rPr lang="ru-RU" altLang="en-US" dirty="0">
                <a:solidFill>
                  <a:schemeClr val="bg1"/>
                </a:solidFill>
                <a:latin typeface="Times New Roman" panose="02020603050405020304" charset="0"/>
                <a:sym typeface="+mn-ea"/>
              </a:rPr>
              <a:t>Методические рекомендации по проектированию дополнительных общеразвивающих программ (письмо </a:t>
            </a:r>
            <a:r>
              <a:rPr lang="ru-RU" altLang="en-US" dirty="0" err="1">
                <a:solidFill>
                  <a:schemeClr val="bg1"/>
                </a:solidFill>
                <a:latin typeface="Times New Roman" panose="02020603050405020304" charset="0"/>
                <a:sym typeface="+mn-ea"/>
              </a:rPr>
              <a:t>Минобрнауки</a:t>
            </a:r>
            <a:r>
              <a:rPr lang="ru-RU" altLang="en-US" dirty="0">
                <a:solidFill>
                  <a:schemeClr val="bg1"/>
                </a:solidFill>
                <a:latin typeface="Times New Roman" panose="02020603050405020304" charset="0"/>
                <a:sym typeface="+mn-ea"/>
              </a:rPr>
              <a:t> России от 18.11.2015 № 09-3242</a:t>
            </a:r>
            <a:r>
              <a:rPr lang="ru-RU" altLang="en-US" dirty="0" smtClean="0">
                <a:solidFill>
                  <a:schemeClr val="bg1"/>
                </a:solidFill>
                <a:latin typeface="Times New Roman" panose="02020603050405020304" charset="0"/>
                <a:sym typeface="+mn-ea"/>
              </a:rPr>
              <a:t>)</a:t>
            </a:r>
          </a:p>
          <a:p>
            <a:pPr algn="ctr"/>
            <a:r>
              <a:rPr lang="ru-RU" altLang="en-US" dirty="0" smtClean="0">
                <a:solidFill>
                  <a:schemeClr val="bg1"/>
                </a:solidFill>
                <a:latin typeface="Times New Roman" panose="02020603050405020304" charset="0"/>
                <a:sym typeface="+mn-ea"/>
              </a:rPr>
              <a:t>5. Положение о ДОП, реализуемых в Хабаровском крае</a:t>
            </a:r>
            <a:endParaRPr lang="ru-RU" altLang="en-US" dirty="0">
              <a:solidFill>
                <a:schemeClr val="bg1"/>
              </a:solidFill>
              <a:latin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" y="70485"/>
            <a:ext cx="9121775" cy="865505"/>
          </a:xfrm>
        </p:spPr>
        <p:txBody>
          <a:bodyPr>
            <a:normAutofit/>
          </a:bodyPr>
          <a:lstStyle/>
          <a:p>
            <a:pPr algn="ctr"/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</a:t>
            </a:r>
            <a:r>
              <a:rPr lang="ru-RU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материалы/КИМ:</a:t>
            </a:r>
            <a:endParaRPr lang="ru-RU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449179" y="935990"/>
            <a:ext cx="8373978" cy="5785652"/>
          </a:xfrm>
        </p:spPr>
        <p:txBody>
          <a:bodyPr>
            <a:normAutofit fontScale="47500" lnSpcReduction="20000"/>
          </a:bodyPr>
          <a:lstStyle/>
          <a:p>
            <a:endParaRPr lang="ru-RU" altLang="en-US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1" algn="ctr">
              <a:lnSpc>
                <a:spcPct val="120000"/>
              </a:lnSpc>
            </a:pPr>
            <a:r>
              <a:rPr lang="ru-RU" altLang="en-US" sz="6000" b="1" kern="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Для каждой программы разрабатываются свои, характерные для нее, параметры, критерии, оценочные материалы и диагностики.  </a:t>
            </a:r>
            <a:endParaRPr lang="ru-RU" altLang="en-US" sz="6000" b="1" kern="1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lvl="1" algn="just">
              <a:lnSpc>
                <a:spcPct val="120000"/>
              </a:lnSpc>
            </a:pPr>
            <a:endParaRPr lang="ru-RU" altLang="en-US" sz="5100" kern="1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lvl="1" algn="just">
              <a:lnSpc>
                <a:spcPct val="120000"/>
              </a:lnSpc>
            </a:pPr>
            <a:r>
              <a:rPr lang="ru-RU" altLang="en-US" sz="5100" kern="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Обязательно </a:t>
            </a:r>
            <a:r>
              <a:rPr lang="ru-RU" altLang="en-US" sz="5100" kern="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указываются авторы используемых методик, даются ссылки на источники информации. Сами диагностические материалы, бланки опросников, тексты тестов, нормативы выполнения, перечни и описания заданий помещаются в Приложении к программе. </a:t>
            </a:r>
            <a:endParaRPr lang="ru-RU" altLang="en-US" sz="51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1379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" y="70485"/>
            <a:ext cx="9121775" cy="865505"/>
          </a:xfrm>
        </p:spPr>
        <p:txBody>
          <a:bodyPr>
            <a:normAutofit/>
          </a:bodyPr>
          <a:lstStyle/>
          <a:p>
            <a:pPr algn="ctr"/>
            <a:r>
              <a:rPr lang="ru-RU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материалы:</a:t>
            </a:r>
            <a:endParaRPr lang="ru-RU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449179" y="935990"/>
            <a:ext cx="8373978" cy="5785652"/>
          </a:xfrm>
        </p:spPr>
        <p:txBody>
          <a:bodyPr>
            <a:normAutofit fontScale="92500" lnSpcReduction="10000"/>
          </a:bodyPr>
          <a:lstStyle/>
          <a:p>
            <a:r>
              <a:rPr lang="ru-RU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Описание методов обучения и воспитания</a:t>
            </a:r>
          </a:p>
          <a:p>
            <a:r>
              <a:rPr lang="ru-RU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Описание </a:t>
            </a:r>
            <a:r>
              <a:rPr lang="ru-RU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педагогических </a:t>
            </a:r>
            <a:r>
              <a:rPr lang="ru-RU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технологий</a:t>
            </a:r>
          </a:p>
          <a:p>
            <a:r>
              <a:rPr lang="ru-RU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Описание </a:t>
            </a:r>
            <a:r>
              <a:rPr lang="ru-RU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здоровьесберегающих</a:t>
            </a:r>
            <a:r>
              <a:rPr lang="ru-RU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технологий.</a:t>
            </a:r>
          </a:p>
          <a:p>
            <a:r>
              <a:rPr lang="ru-RU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Описание специальных технологий (если применяются).  </a:t>
            </a:r>
          </a:p>
          <a:p>
            <a:r>
              <a:rPr lang="ru-RU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Описание </a:t>
            </a:r>
            <a:r>
              <a:rPr lang="ru-RU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форм учебных занятий: </a:t>
            </a:r>
            <a:endParaRPr lang="ru-RU" alt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1"/>
            <a:r>
              <a:rPr lang="ru-RU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 особенностям коммуникативного взаимодействия педагога и детей (лекция, семинар, лабораторная работа, практикум, экскурсия, олимпиада, конференция, мастерская, лаборатория, конкурс, фестиваль, отчетный концерт и т.д.); </a:t>
            </a:r>
            <a:endParaRPr lang="ru-RU" alt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1"/>
            <a:r>
              <a:rPr lang="ru-RU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 </a:t>
            </a:r>
            <a:r>
              <a:rPr lang="ru-RU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дидактической цели (вводное занятие, занятие по углублению знаний, практическое занятие, занятие по систематизации и обобщению знаний, по контролю знаний, умений и навыков, комбинированные формы занятий). </a:t>
            </a:r>
            <a:endParaRPr lang="ru-RU" alt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1">
              <a:buFontTx/>
              <a:buChar char="-"/>
            </a:pPr>
            <a:r>
              <a:rPr lang="ru-RU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Описание </a:t>
            </a:r>
            <a:r>
              <a:rPr lang="ru-RU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алгоритма  учебного занятия (наиболее часто применяемой формы) - краткое описание структуры занятия и его этапов. </a:t>
            </a:r>
            <a:endParaRPr lang="ru-RU" alt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228600" lvl="1" indent="0">
              <a:buNone/>
            </a:pPr>
            <a:r>
              <a:rPr lang="ru-RU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Перечень </a:t>
            </a:r>
            <a:r>
              <a:rPr lang="ru-RU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дидактических материалов (раздаточные материалы, инструкционные, технологические карты, задания, упражнения, образцы изделий и т.п.); тематика проектов, опытнической или исследовательской работы и т.д. (на бумажных и электронных носителях). </a:t>
            </a:r>
            <a:r>
              <a:rPr lang="ru-RU" alt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Данный перечень может быть размещен также в Приложение к программе. </a:t>
            </a:r>
            <a:endParaRPr lang="ru-RU" alt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9188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" y="70485"/>
            <a:ext cx="9121775" cy="865505"/>
          </a:xfrm>
        </p:spPr>
        <p:txBody>
          <a:bodyPr>
            <a:normAutofit/>
          </a:bodyPr>
          <a:lstStyle/>
          <a:p>
            <a:pPr algn="ctr"/>
            <a:r>
              <a:rPr lang="ru-RU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ИСТОЧНИКОВ:</a:t>
            </a:r>
            <a:endParaRPr lang="ru-RU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449179" y="935990"/>
            <a:ext cx="8373978" cy="5785652"/>
          </a:xfrm>
        </p:spPr>
        <p:txBody>
          <a:bodyPr>
            <a:normAutofit/>
          </a:bodyPr>
          <a:lstStyle/>
          <a:p>
            <a:pPr algn="ctr"/>
            <a:r>
              <a:rPr lang="ru-RU" alt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Список </a:t>
            </a:r>
            <a:r>
              <a:rPr lang="ru-RU" alt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источников </a:t>
            </a:r>
            <a:r>
              <a:rPr lang="ru-RU" alt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– заключительный пункт программы. Список </a:t>
            </a:r>
            <a:r>
              <a:rPr lang="ru-RU" alt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оформляется </a:t>
            </a:r>
            <a:r>
              <a:rPr lang="ru-RU" alt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 алфавиту и в соответствии с ГОСТ. </a:t>
            </a:r>
            <a:endParaRPr lang="ru-RU" alt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just"/>
            <a:r>
              <a:rPr lang="ru-RU" alt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  Включаемые </a:t>
            </a:r>
            <a:r>
              <a:rPr lang="ru-RU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 список издания должны отвечать современности. </a:t>
            </a:r>
            <a:endParaRPr lang="ru-RU" alt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just"/>
            <a:r>
              <a:rPr lang="ru-RU" alt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Для </a:t>
            </a:r>
            <a:r>
              <a:rPr lang="ru-RU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оформления ссылок на электронные ресурсы также существует ГОСТ. При указании ссылок на электронные ресурсы обязательно указывается дата последнего обращения. </a:t>
            </a:r>
            <a:endParaRPr lang="ru-RU" alt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just"/>
            <a:r>
              <a:rPr lang="ru-RU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</a:t>
            </a:r>
            <a:r>
              <a:rPr lang="ru-RU" alt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 </a:t>
            </a:r>
            <a:r>
              <a:rPr lang="ru-RU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разделам</a:t>
            </a:r>
            <a:r>
              <a:rPr lang="ru-RU" alt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</a:t>
            </a:r>
          </a:p>
          <a:p>
            <a:pPr lvl="1" algn="just">
              <a:lnSpc>
                <a:spcPct val="100000"/>
              </a:lnSpc>
            </a:pPr>
            <a:r>
              <a:rPr lang="ru-RU" alt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- </a:t>
            </a:r>
            <a:r>
              <a:rPr lang="ru-RU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для педагогов; </a:t>
            </a:r>
            <a:endParaRPr lang="ru-RU" alt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lvl="1" algn="just">
              <a:lnSpc>
                <a:spcPct val="100000"/>
              </a:lnSpc>
            </a:pPr>
            <a:r>
              <a:rPr lang="ru-RU" alt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- для </a:t>
            </a:r>
            <a:r>
              <a:rPr lang="ru-RU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обучающихся. </a:t>
            </a:r>
            <a:endParaRPr lang="ru-RU" alt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8995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" y="70485"/>
            <a:ext cx="9121775" cy="865505"/>
          </a:xfrm>
        </p:spPr>
        <p:txBody>
          <a:bodyPr>
            <a:normAutofit/>
          </a:bodyPr>
          <a:lstStyle/>
          <a:p>
            <a:pPr algn="ctr"/>
            <a:r>
              <a:rPr lang="ru-RU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ИСТОЧНИКОВ:</a:t>
            </a:r>
            <a:endParaRPr lang="ru-RU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449179" y="935990"/>
            <a:ext cx="8373978" cy="5785652"/>
          </a:xfrm>
        </p:spPr>
        <p:txBody>
          <a:bodyPr>
            <a:normAutofit/>
          </a:bodyPr>
          <a:lstStyle/>
          <a:p>
            <a:pPr algn="just"/>
            <a:r>
              <a:rPr lang="ru-RU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Литература для педагога: </a:t>
            </a:r>
            <a:endParaRPr lang="ru-RU" alt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just"/>
            <a:r>
              <a:rPr lang="ru-RU" alt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</a:t>
            </a:r>
            <a:r>
              <a:rPr lang="ru-RU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нормативные документы перечисляются в следующем порядке: уровень РФ (законы, концепции, приказы, письма), уровень региона, уровень учреждения (устав и локальные акты, регламентирующие разработку и реализацию программ). </a:t>
            </a:r>
            <a:r>
              <a:rPr lang="ru-RU" alt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Методические рекомендации, даже уровня министерства, не являются нормативным документом; </a:t>
            </a:r>
            <a:endParaRPr lang="ru-RU" alt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just"/>
            <a:r>
              <a:rPr lang="ru-RU" alt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</a:t>
            </a:r>
            <a:r>
              <a:rPr lang="ru-RU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литература, использованная при составлении программы: авторские программы по профилю, общеобразовательные программы, методические рекомендации, литература по педагогике и психологии, специальная литература по предмету, методическая литература, периодические издания, репертуарные сборники и т.д. </a:t>
            </a:r>
            <a:r>
              <a:rPr lang="ru-RU" alt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4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" y="70485"/>
            <a:ext cx="9121775" cy="865505"/>
          </a:xfrm>
        </p:spPr>
        <p:txBody>
          <a:bodyPr>
            <a:normAutofit/>
          </a:bodyPr>
          <a:lstStyle/>
          <a:p>
            <a:pPr algn="ctr"/>
            <a:r>
              <a:rPr lang="ru-RU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ИСТОЧНИКОВ:</a:t>
            </a:r>
            <a:endParaRPr lang="ru-RU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449179" y="935990"/>
            <a:ext cx="8373978" cy="5785652"/>
          </a:xfrm>
        </p:spPr>
        <p:txBody>
          <a:bodyPr>
            <a:normAutofit/>
          </a:bodyPr>
          <a:lstStyle/>
          <a:p>
            <a:pPr algn="just"/>
            <a:r>
              <a:rPr lang="ru-RU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Литература для обучающихся: </a:t>
            </a:r>
            <a:endParaRPr lang="ru-RU" alt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just"/>
            <a:r>
              <a:rPr lang="ru-RU" alt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</a:t>
            </a:r>
            <a:r>
              <a:rPr lang="ru-RU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справочная, познавательная литература по разделам (темам) программы, периодические издания, публикации, детская литература, литература о жизни и деятельности выдающихся ученых, деятелях культуры и искусства, общественных деятелях, спортсменах; пособия для самостоятельной работы, источники для разработки рефератов, проектов, творческих работ.  </a:t>
            </a:r>
            <a:endParaRPr lang="ru-RU" alt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just"/>
            <a:r>
              <a:rPr lang="ru-RU" alt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Необходимо </a:t>
            </a:r>
            <a:r>
              <a:rPr lang="ru-RU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дифференцировать литературу, иначе </a:t>
            </a:r>
            <a:r>
              <a:rPr lang="ru-RU" alt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всѐ</a:t>
            </a:r>
            <a:r>
              <a:rPr lang="ru-RU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что будет указано в списке, обучающиеся должны использовать в процессе обучения как учебные пособия: читать, изучать. </a:t>
            </a:r>
            <a:endParaRPr lang="ru-RU" alt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just"/>
            <a:r>
              <a:rPr lang="ru-RU" alt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Все </a:t>
            </a:r>
            <a:r>
              <a:rPr lang="ru-RU" alt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указанные пособия должны быть в библиотеке учреждения или учебного класса.</a:t>
            </a:r>
            <a:endParaRPr lang="ru-RU" altLang="en-US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7771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4176"/>
            <a:ext cx="9144000" cy="657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853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" y="70485"/>
            <a:ext cx="9121775" cy="86550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дополнительной образовательной программы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513715" y="1090863"/>
            <a:ext cx="8245274" cy="4796590"/>
          </a:xfrm>
        </p:spPr>
        <p:txBody>
          <a:bodyPr>
            <a:normAutofit fontScale="25000" lnSpcReduction="20000"/>
          </a:bodyPr>
          <a:lstStyle/>
          <a:p>
            <a:endParaRPr lang="ru-RU" altLang="en-US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70000"/>
              </a:lnSpc>
            </a:pPr>
            <a:r>
              <a:rPr lang="ru-RU" altLang="en-US" sz="1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Титульный  лист</a:t>
            </a:r>
            <a:endParaRPr lang="en-US" altLang="en-US" sz="1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70000"/>
              </a:lnSpc>
            </a:pPr>
            <a:r>
              <a:rPr lang="ru-RU" altLang="en-US" sz="1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Комплекс основных характеристик ДОП</a:t>
            </a:r>
          </a:p>
          <a:p>
            <a:pPr>
              <a:lnSpc>
                <a:spcPct val="170000"/>
              </a:lnSpc>
            </a:pPr>
            <a:r>
              <a:rPr lang="ru-RU" altLang="en-US" sz="1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Комплекс организационно-педагогических условий ДОП</a:t>
            </a:r>
          </a:p>
          <a:p>
            <a:pPr>
              <a:lnSpc>
                <a:spcPct val="170000"/>
              </a:lnSpc>
            </a:pPr>
            <a:r>
              <a:rPr lang="ru-RU" altLang="en-US" sz="1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Список источников</a:t>
            </a:r>
          </a:p>
          <a:p>
            <a:pPr>
              <a:lnSpc>
                <a:spcPct val="170000"/>
              </a:lnSpc>
            </a:pPr>
            <a:r>
              <a:rPr lang="ru-RU" altLang="en-US" sz="1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Приложения</a:t>
            </a:r>
            <a:endParaRPr lang="ru-RU" altLang="en-US" sz="1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3632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" y="70485"/>
            <a:ext cx="9121775" cy="865505"/>
          </a:xfrm>
        </p:spPr>
        <p:txBody>
          <a:bodyPr>
            <a:normAutofit/>
          </a:bodyPr>
          <a:lstStyle/>
          <a:p>
            <a:pPr algn="ctr"/>
            <a:r>
              <a:rPr lang="ru-RU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ЛИСТ</a:t>
            </a:r>
            <a:endParaRPr lang="ru-RU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320842" y="503237"/>
            <a:ext cx="8566484" cy="6138195"/>
          </a:xfrm>
        </p:spPr>
        <p:txBody>
          <a:bodyPr>
            <a:normAutofit fontScale="47500" lnSpcReduction="20000"/>
          </a:bodyPr>
          <a:lstStyle/>
          <a:p>
            <a:endParaRPr lang="ru-RU" altLang="en-US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ru-RU" altLang="en-US" sz="5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Указывается</a:t>
            </a:r>
            <a:r>
              <a:rPr lang="ru-RU" altLang="en-US" sz="5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</a:t>
            </a:r>
            <a:endParaRPr lang="ru-RU" altLang="en-US" sz="51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ru-RU" alt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</a:t>
            </a:r>
            <a:r>
              <a:rPr lang="ru-RU" alt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наименование учредителя и полное наименование учреждения</a:t>
            </a:r>
            <a:r>
              <a:rPr lang="ru-RU" alt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ru-RU" alt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alt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номер протокола и дата принятия решения педагогическим (методическим) советом учреждения (в соответствии с уставом ОО</a:t>
            </a:r>
            <a:r>
              <a:rPr lang="ru-RU" alt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);</a:t>
            </a:r>
          </a:p>
          <a:p>
            <a:pPr>
              <a:lnSpc>
                <a:spcPct val="120000"/>
              </a:lnSpc>
            </a:pPr>
            <a:r>
              <a:rPr lang="ru-RU" alt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</a:t>
            </a:r>
            <a:r>
              <a:rPr lang="ru-RU" alt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alt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гриф утверждения программы (в соответствии с локальным актом: номер приказа директора об утверждении программы, подпись директора, печать); </a:t>
            </a:r>
            <a:endParaRPr lang="ru-RU" alt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ru-RU" alt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</a:t>
            </a:r>
            <a:r>
              <a:rPr lang="ru-RU" alt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название программы (это ее визитная карточка. Оно должно быть коротким, емким, привлекательным, а главное отражающим содержание программы</a:t>
            </a:r>
            <a:r>
              <a:rPr lang="ru-RU" alt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); </a:t>
            </a:r>
          </a:p>
          <a:p>
            <a:pPr>
              <a:lnSpc>
                <a:spcPct val="120000"/>
              </a:lnSpc>
            </a:pPr>
            <a:r>
              <a:rPr lang="ru-RU" alt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</a:t>
            </a:r>
            <a:r>
              <a:rPr lang="ru-RU" alt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направленность программы; </a:t>
            </a:r>
            <a:endParaRPr lang="ru-RU" alt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ru-RU" alt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</a:t>
            </a:r>
            <a:r>
              <a:rPr lang="ru-RU" alt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возраст обучающихся, на которых рассчитана программа; </a:t>
            </a:r>
            <a:endParaRPr lang="ru-RU" alt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ru-RU" alt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</a:t>
            </a:r>
            <a:r>
              <a:rPr lang="ru-RU" alt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срок реализации программы; </a:t>
            </a:r>
            <a:endParaRPr lang="ru-RU" alt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ru-RU" alt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</a:t>
            </a:r>
            <a:r>
              <a:rPr lang="ru-RU" alt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ФИО, должность автора (-</a:t>
            </a:r>
            <a:r>
              <a:rPr lang="ru-RU" alt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ов</a:t>
            </a:r>
            <a:r>
              <a:rPr lang="ru-RU" alt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 или составителя (-ей) (разработчика) программы; </a:t>
            </a:r>
            <a:endParaRPr lang="ru-RU" alt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ru-RU" alt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</a:t>
            </a:r>
            <a:r>
              <a:rPr lang="ru-RU" alt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населенный пункт; </a:t>
            </a:r>
            <a:endParaRPr lang="ru-RU" alt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ru-RU" alt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</a:t>
            </a:r>
            <a:r>
              <a:rPr lang="ru-RU" alt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год разработки программы. </a:t>
            </a:r>
            <a:endParaRPr lang="en-US" alt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1382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" y="70485"/>
            <a:ext cx="9121775" cy="86550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ОСНОВНЫХ ХАРАКТЕРИСТИК</a:t>
            </a:r>
            <a:endParaRPr lang="ru-RU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513715" y="1090863"/>
            <a:ext cx="8245274" cy="4796590"/>
          </a:xfrm>
        </p:spPr>
        <p:txBody>
          <a:bodyPr>
            <a:normAutofit fontScale="25000" lnSpcReduction="20000"/>
          </a:bodyPr>
          <a:lstStyle/>
          <a:p>
            <a:endParaRPr lang="ru-RU" altLang="en-US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70000"/>
              </a:lnSpc>
            </a:pPr>
            <a:r>
              <a:rPr lang="ru-RU" altLang="en-US" sz="9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Пояснительная записка</a:t>
            </a:r>
            <a:endParaRPr lang="en-US" altLang="en-US" sz="9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70000"/>
              </a:lnSpc>
            </a:pPr>
            <a:r>
              <a:rPr lang="ru-RU" altLang="en-US" sz="9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Цель и задачи программы</a:t>
            </a:r>
          </a:p>
          <a:p>
            <a:pPr>
              <a:lnSpc>
                <a:spcPct val="170000"/>
              </a:lnSpc>
            </a:pPr>
            <a:r>
              <a:rPr lang="ru-RU" altLang="en-US" sz="9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Учебный план</a:t>
            </a:r>
          </a:p>
          <a:p>
            <a:pPr>
              <a:lnSpc>
                <a:spcPct val="170000"/>
              </a:lnSpc>
            </a:pPr>
            <a:r>
              <a:rPr lang="ru-RU" altLang="en-US" sz="9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Содержание программы</a:t>
            </a:r>
          </a:p>
          <a:p>
            <a:pPr>
              <a:lnSpc>
                <a:spcPct val="170000"/>
              </a:lnSpc>
            </a:pPr>
            <a:r>
              <a:rPr lang="ru-RU" altLang="en-US" sz="9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Календарный учебный график</a:t>
            </a:r>
          </a:p>
          <a:p>
            <a:pPr>
              <a:lnSpc>
                <a:spcPct val="170000"/>
              </a:lnSpc>
            </a:pPr>
            <a:r>
              <a:rPr lang="ru-RU" altLang="en-US" sz="9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Планируемые результаты </a:t>
            </a:r>
            <a:endParaRPr lang="ru-RU" altLang="en-US" sz="9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9748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0" y="14605"/>
            <a:ext cx="9128760" cy="95694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Пояснительная 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записка</a:t>
            </a:r>
            <a:b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978568" y="771525"/>
            <a:ext cx="8021053" cy="605091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altLang="en-US" sz="1800" dirty="0" smtClean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1</a:t>
            </a:r>
            <a:r>
              <a:rPr lang="ru-RU" altLang="en-US" sz="1800" dirty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. </a:t>
            </a:r>
            <a:r>
              <a:rPr lang="ru-RU" altLang="en-US" sz="1800" dirty="0" smtClean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Направленность </a:t>
            </a:r>
            <a:r>
              <a:rPr lang="ru-RU" altLang="en-US" sz="1800" dirty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и </a:t>
            </a:r>
            <a:r>
              <a:rPr lang="ru-RU" altLang="en-US" sz="1800" dirty="0" smtClean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направление </a:t>
            </a:r>
            <a:r>
              <a:rPr lang="ru-RU" altLang="en-US" sz="1800" dirty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программы (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основной вид деятельности по программе)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2. Нормативно-правовая база</a:t>
            </a:r>
            <a:endParaRPr lang="ru-RU" altLang="en-US" sz="1800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ru-RU" altLang="en-US" sz="1800" dirty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3. Уровень сложности содержания </a:t>
            </a:r>
            <a:r>
              <a:rPr lang="ru-RU" altLang="en-US" sz="1800" dirty="0" smtClean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программы </a:t>
            </a:r>
            <a:r>
              <a:rPr lang="ru-RU" altLang="en-US" sz="1800" dirty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(</a:t>
            </a:r>
            <a:r>
              <a:rPr lang="ru-RU" altLang="en-US" sz="1800" dirty="0" smtClean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стартовый,  </a:t>
            </a:r>
            <a:r>
              <a:rPr lang="ru-RU" altLang="en-US" sz="1800" dirty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базовый и продвинутый</a:t>
            </a:r>
            <a:r>
              <a:rPr lang="ru-RU" altLang="en-US" sz="1800" dirty="0" smtClean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); одноуровневая, </a:t>
            </a:r>
            <a:r>
              <a:rPr lang="ru-RU" altLang="en-US" sz="1800" dirty="0" err="1" smtClean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разноуровневая</a:t>
            </a:r>
            <a:r>
              <a:rPr lang="ru-RU" altLang="en-US" sz="1800" dirty="0" smtClean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, традиционная.</a:t>
            </a:r>
            <a:endParaRPr lang="ru-RU" altLang="en-US" sz="1800" dirty="0">
              <a:solidFill>
                <a:srgbClr val="002060"/>
              </a:solidFill>
              <a:latin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altLang="en-US" sz="1800" dirty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4. Актуальность программы</a:t>
            </a:r>
            <a:endParaRPr lang="ru-RU" altLang="en-US" sz="1800" dirty="0">
              <a:solidFill>
                <a:srgbClr val="002060"/>
              </a:solidFill>
              <a:latin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altLang="en-US" sz="1800" dirty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5. </a:t>
            </a:r>
            <a:r>
              <a:rPr lang="ru-RU" altLang="en-US" sz="1800" dirty="0" smtClean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Новизна</a:t>
            </a:r>
            <a:r>
              <a:rPr lang="ru-RU" altLang="en-US" sz="1800" dirty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 </a:t>
            </a:r>
            <a:r>
              <a:rPr lang="ru-RU" altLang="en-US" sz="1800" dirty="0" smtClean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программы </a:t>
            </a:r>
            <a:r>
              <a:rPr lang="ru-RU" altLang="en-US" sz="1800" dirty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(если есть) </a:t>
            </a:r>
            <a:endParaRPr lang="ru-RU" altLang="en-US" sz="1800" dirty="0" smtClean="0">
              <a:solidFill>
                <a:srgbClr val="002060"/>
              </a:solidFill>
              <a:latin typeface="Times New Roman" panose="02020603050405020304" charset="0"/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altLang="en-US" sz="1800" dirty="0" smtClean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6. Отличительная  </a:t>
            </a:r>
            <a:r>
              <a:rPr lang="ru-RU" altLang="en-US" sz="1800" dirty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особенность программы</a:t>
            </a:r>
            <a:endParaRPr lang="ru-RU" altLang="en-US" sz="1800" dirty="0">
              <a:solidFill>
                <a:srgbClr val="002060"/>
              </a:solidFill>
              <a:latin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altLang="en-US" sz="1800" dirty="0" smtClean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7</a:t>
            </a:r>
            <a:r>
              <a:rPr lang="ru-RU" altLang="en-US" sz="1800" dirty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. </a:t>
            </a:r>
            <a:r>
              <a:rPr lang="ru-RU" altLang="en-US" sz="1800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Педагогическая </a:t>
            </a:r>
            <a:r>
              <a:rPr lang="ru-RU" altLang="en-US" sz="1800" dirty="0" smtClean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целесообразность!!!</a:t>
            </a:r>
            <a:endParaRPr lang="ru-RU" altLang="en-US" sz="1800" dirty="0">
              <a:solidFill>
                <a:srgbClr val="FF0000"/>
              </a:solidFill>
              <a:latin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altLang="en-US" sz="1800" dirty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8</a:t>
            </a:r>
            <a:r>
              <a:rPr lang="ru-RU" altLang="en-US" sz="1800" dirty="0" smtClean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. Адресат </a:t>
            </a:r>
            <a:r>
              <a:rPr lang="ru-RU" altLang="en-US" sz="1800" dirty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программы</a:t>
            </a:r>
            <a:endParaRPr lang="ru-RU" altLang="en-US" sz="1800" dirty="0">
              <a:solidFill>
                <a:srgbClr val="002060"/>
              </a:solidFill>
              <a:latin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altLang="en-US" sz="1800" dirty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9</a:t>
            </a:r>
            <a:r>
              <a:rPr lang="ru-RU" altLang="en-US" sz="1800" dirty="0" smtClean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. </a:t>
            </a:r>
            <a:r>
              <a:rPr lang="ru-RU" altLang="en-US" sz="1800" dirty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О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бъем программы (кол-во академических часов), нормативный срок ее освоения (по уровням, модулям либо на всю программу);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10. Формы организации содержания и процесса педагогической деятельности: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altLang="en-US" sz="1800" dirty="0" smtClean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11.Режим </a:t>
            </a:r>
            <a:r>
              <a:rPr lang="ru-RU" altLang="en-US" sz="1800" dirty="0">
                <a:solidFill>
                  <a:srgbClr val="002060"/>
                </a:solidFill>
                <a:latin typeface="Times New Roman" panose="02020603050405020304" charset="0"/>
                <a:sym typeface="+mn-ea"/>
              </a:rPr>
              <a:t>занятий</a:t>
            </a:r>
            <a:endParaRPr lang="ru-RU" altLang="en-US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" y="78740"/>
            <a:ext cx="9121140" cy="982980"/>
          </a:xfrm>
        </p:spPr>
        <p:txBody>
          <a:bodyPr/>
          <a:lstStyle/>
          <a:p>
            <a:pPr algn="ctr"/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программы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358775" y="1229360"/>
            <a:ext cx="4164330" cy="40005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ru-RU" altLang="en-US">
              <a:latin typeface="Times New Roman" panose="02020603050405020304" charset="0"/>
            </a:endParaRPr>
          </a:p>
          <a:p>
            <a:pPr marL="0" indent="0" algn="l">
              <a:buNone/>
            </a:pPr>
            <a:endParaRPr lang="ru-RU" altLang="en-US"/>
          </a:p>
        </p:txBody>
      </p:sp>
      <p:sp>
        <p:nvSpPr>
          <p:cNvPr id="4" name="Замещающее содержимое 3"/>
          <p:cNvSpPr>
            <a:spLocks noGrp="1"/>
          </p:cNvSpPr>
          <p:nvPr>
            <p:ph sz="half" idx="2"/>
          </p:nvPr>
        </p:nvSpPr>
        <p:spPr>
          <a:xfrm>
            <a:off x="4629150" y="1229360"/>
            <a:ext cx="4392930" cy="4613275"/>
          </a:xfrm>
        </p:spPr>
        <p:txBody>
          <a:bodyPr>
            <a:normAutofit/>
          </a:bodyPr>
          <a:lstStyle/>
          <a:p>
            <a:pPr algn="l"/>
            <a:endParaRPr lang="ru-RU" altLang="en-US">
              <a:latin typeface="Times New Roman" panose="0202060305040502030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8140" y="1347470"/>
            <a:ext cx="3918585" cy="405003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altLang="en-US" sz="2000" b="1" dirty="0" smtClean="0">
                <a:solidFill>
                  <a:schemeClr val="bg1"/>
                </a:solidFill>
                <a:latin typeface="Times New Roman" panose="02020603050405020304" charset="0"/>
                <a:sym typeface="+mn-ea"/>
              </a:rPr>
              <a:t>Цель:</a:t>
            </a:r>
            <a:r>
              <a:rPr lang="ru-RU" altLang="en-US" dirty="0" smtClean="0">
                <a:latin typeface="Times New Roman" panose="02020603050405020304" charset="0"/>
                <a:sym typeface="+mn-ea"/>
              </a:rPr>
              <a:t> </a:t>
            </a:r>
          </a:p>
          <a:p>
            <a:pPr algn="just"/>
            <a:r>
              <a:rPr lang="ru-RU" altLang="en-US" dirty="0" smtClean="0">
                <a:latin typeface="Times New Roman" panose="02020603050405020304" charset="0"/>
                <a:sym typeface="+mn-ea"/>
              </a:rPr>
              <a:t>– </a:t>
            </a:r>
            <a:r>
              <a:rPr lang="ru-RU" altLang="en-US" dirty="0">
                <a:latin typeface="Times New Roman" panose="02020603050405020304" charset="0"/>
                <a:sym typeface="+mn-ea"/>
              </a:rPr>
              <a:t>связана с названием программы, отражает ее основную направленность и желаемый конечный результат; </a:t>
            </a:r>
            <a:endParaRPr lang="ru-RU" altLang="en-US" dirty="0" smtClean="0">
              <a:latin typeface="Times New Roman" panose="02020603050405020304" charset="0"/>
              <a:sym typeface="+mn-ea"/>
            </a:endParaRPr>
          </a:p>
          <a:p>
            <a:pPr algn="just"/>
            <a:r>
              <a:rPr lang="ru-RU" altLang="en-US" dirty="0" smtClean="0">
                <a:latin typeface="Times New Roman" panose="02020603050405020304" charset="0"/>
                <a:sym typeface="+mn-ea"/>
              </a:rPr>
              <a:t>-должна </a:t>
            </a:r>
            <a:r>
              <a:rPr lang="ru-RU" altLang="en-US" dirty="0">
                <a:latin typeface="Times New Roman" panose="02020603050405020304" charset="0"/>
                <a:sym typeface="+mn-ea"/>
              </a:rPr>
              <a:t>быть ясна, конкретна, перспективна, реальна, </a:t>
            </a:r>
            <a:r>
              <a:rPr lang="ru-RU" altLang="en-US" dirty="0" smtClean="0">
                <a:latin typeface="Times New Roman" panose="02020603050405020304" charset="0"/>
                <a:sym typeface="+mn-ea"/>
              </a:rPr>
              <a:t>значима. </a:t>
            </a:r>
          </a:p>
          <a:p>
            <a:pPr algn="just"/>
            <a:r>
              <a:rPr lang="ru-RU" altLang="en-US" b="1" dirty="0" smtClean="0">
                <a:latin typeface="Times New Roman" panose="02020603050405020304" charset="0"/>
                <a:sym typeface="+mn-ea"/>
              </a:rPr>
              <a:t>Цель </a:t>
            </a:r>
            <a:r>
              <a:rPr lang="ru-RU" altLang="en-US" b="1" dirty="0">
                <a:latin typeface="Times New Roman" panose="02020603050405020304" charset="0"/>
                <a:sym typeface="+mn-ea"/>
              </a:rPr>
              <a:t>должна быть связана с названием программы, отражать ее основную направленность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907714" y="907414"/>
            <a:ext cx="4089400" cy="5605681"/>
          </a:xfrm>
          <a:prstGeom prst="flowChartAlternateProcess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ДВЕ  группы </a:t>
            </a:r>
            <a:r>
              <a:rPr lang="ru-RU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целей– образовательные и социально-педагогические. </a:t>
            </a:r>
            <a:endParaRPr lang="ru-RU" b="1" dirty="0" smtClean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342900" indent="-342900" algn="just">
              <a:buAutoNum type="arabicPeriod"/>
            </a:pPr>
            <a:r>
              <a:rPr lang="ru-RU" altLang="en-US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Образовательные</a:t>
            </a:r>
            <a:r>
              <a:rPr lang="ru-RU" alt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– в комплексе представлены задачи обучения, воспитания, развития, которые направлены на достижение метапредметных и личностных результатов </a:t>
            </a:r>
            <a:r>
              <a:rPr lang="ru-RU" altLang="en-US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образования</a:t>
            </a:r>
          </a:p>
          <a:p>
            <a:pPr marL="342900" indent="-342900" algn="just">
              <a:buAutoNum type="arabicPeriod"/>
            </a:pPr>
            <a:r>
              <a:rPr lang="ru-RU" altLang="en-US" b="1" dirty="0">
                <a:latin typeface="Times New Roman" panose="02020603050405020304" charset="0"/>
              </a:rPr>
              <a:t>Социально-педагогические</a:t>
            </a:r>
            <a:r>
              <a:rPr lang="ru-RU" altLang="en-US" dirty="0">
                <a:latin typeface="Times New Roman" panose="02020603050405020304" charset="0"/>
              </a:rPr>
              <a:t> - (ориентир – функции дополнительного образования детей): оздоровление детей,  социальная защита, помощь и поддержка, адаптация, реабилитация,  создание условий для самопознания, самореализации, развития социальной инициативы и др. </a:t>
            </a:r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4276725" y="3077845"/>
            <a:ext cx="655320" cy="4857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175" y="46355"/>
            <a:ext cx="8981440" cy="1325880"/>
          </a:xfrm>
        </p:spPr>
        <p:txBody>
          <a:bodyPr>
            <a:normAutofit/>
          </a:bodyPr>
          <a:lstStyle/>
          <a:p>
            <a:pPr algn="ctr"/>
            <a:r>
              <a:rPr lang="ru-RU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Приказ Министерства просвещения РФ  от 9 ноября 2018 года N 196 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770021" y="1636294"/>
            <a:ext cx="7395411" cy="4732421"/>
          </a:xfrm>
        </p:spPr>
        <p:txBody>
          <a:bodyPr>
            <a:normAutofit fontScale="95000" lnSpcReduction="10000"/>
          </a:bodyPr>
          <a:lstStyle/>
          <a:p>
            <a:pPr algn="just"/>
            <a:r>
              <a:rPr lang="ru-RU" altLang="en-US" sz="2400" dirty="0" smtClean="0">
                <a:solidFill>
                  <a:srgbClr val="002060"/>
                </a:solidFill>
                <a:latin typeface="Times New Roman" panose="02020603050405020304" charset="0"/>
              </a:rPr>
              <a:t>- формирование </a:t>
            </a:r>
            <a:r>
              <a:rPr lang="ru-RU" altLang="en-US" sz="2400" dirty="0">
                <a:solidFill>
                  <a:srgbClr val="002060"/>
                </a:solidFill>
                <a:latin typeface="Times New Roman" panose="02020603050405020304" charset="0"/>
              </a:rPr>
              <a:t>и развитие творческих способностей обучающихся;</a:t>
            </a:r>
          </a:p>
          <a:p>
            <a:pPr algn="just"/>
            <a:r>
              <a:rPr lang="ru-RU" altLang="en-US" sz="2400" dirty="0" smtClean="0">
                <a:solidFill>
                  <a:srgbClr val="002060"/>
                </a:solidFill>
                <a:latin typeface="Times New Roman" panose="02020603050405020304" charset="0"/>
              </a:rPr>
              <a:t>-  </a:t>
            </a:r>
            <a:r>
              <a:rPr lang="ru-RU" altLang="en-US" sz="2400" dirty="0">
                <a:solidFill>
                  <a:srgbClr val="002060"/>
                </a:solidFill>
                <a:latin typeface="Times New Roman" panose="02020603050405020304" charset="0"/>
              </a:rPr>
              <a:t>нравственное, художественное эстетическое развитие обучающихся;</a:t>
            </a:r>
          </a:p>
          <a:p>
            <a:pPr algn="just"/>
            <a:r>
              <a:rPr lang="ru-RU" altLang="en-US" sz="2400" dirty="0" smtClean="0">
                <a:solidFill>
                  <a:srgbClr val="002060"/>
                </a:solidFill>
                <a:latin typeface="Times New Roman" panose="02020603050405020304" charset="0"/>
              </a:rPr>
              <a:t>- формирование </a:t>
            </a:r>
            <a:r>
              <a:rPr lang="ru-RU" altLang="en-US" sz="2400" dirty="0">
                <a:solidFill>
                  <a:srgbClr val="002060"/>
                </a:solidFill>
                <a:latin typeface="Times New Roman" panose="02020603050405020304" charset="0"/>
              </a:rPr>
              <a:t>культуры здорового и безопасного образа жизни;</a:t>
            </a:r>
          </a:p>
          <a:p>
            <a:pPr algn="just"/>
            <a:r>
              <a:rPr lang="ru-RU" altLang="en-US" sz="2400" dirty="0" smtClean="0">
                <a:solidFill>
                  <a:srgbClr val="002060"/>
                </a:solidFill>
                <a:latin typeface="Times New Roman" panose="02020603050405020304" charset="0"/>
              </a:rPr>
              <a:t>- </a:t>
            </a:r>
            <a:r>
              <a:rPr lang="ru-RU" altLang="en-US" sz="2400" dirty="0">
                <a:solidFill>
                  <a:srgbClr val="002060"/>
                </a:solidFill>
                <a:latin typeface="Times New Roman" panose="02020603050405020304" charset="0"/>
              </a:rPr>
              <a:t>духовно-нравственное, гражданско-патриотическое, военно-патриотическое, трудовое воспитание обучающихся;</a:t>
            </a:r>
          </a:p>
          <a:p>
            <a:pPr algn="just"/>
            <a:r>
              <a:rPr lang="ru-RU" altLang="en-US" sz="2400" dirty="0" smtClean="0">
                <a:solidFill>
                  <a:srgbClr val="002060"/>
                </a:solidFill>
                <a:latin typeface="Times New Roman" panose="02020603050405020304" charset="0"/>
              </a:rPr>
              <a:t>- формирование </a:t>
            </a:r>
            <a:r>
              <a:rPr lang="ru-RU" altLang="en-US" sz="2400" dirty="0">
                <a:solidFill>
                  <a:srgbClr val="002060"/>
                </a:solidFill>
                <a:latin typeface="Times New Roman" panose="02020603050405020304" charset="0"/>
              </a:rPr>
              <a:t>профессиональной ориентации обучающихся;</a:t>
            </a:r>
          </a:p>
          <a:p>
            <a:r>
              <a:rPr lang="ru-RU" altLang="en-US" sz="2400" dirty="0" smtClean="0">
                <a:solidFill>
                  <a:srgbClr val="002060"/>
                </a:solidFill>
                <a:latin typeface="Times New Roman" panose="02020603050405020304" charset="0"/>
              </a:rPr>
              <a:t>- формирование </a:t>
            </a:r>
            <a:r>
              <a:rPr lang="ru-RU" altLang="en-US" sz="2400" dirty="0">
                <a:solidFill>
                  <a:srgbClr val="002060"/>
                </a:solidFill>
                <a:latin typeface="Times New Roman" panose="02020603050405020304" charset="0"/>
              </a:rPr>
              <a:t>общей культуры </a:t>
            </a:r>
            <a:r>
              <a:rPr lang="ru-RU" altLang="en-US" sz="2400" dirty="0" smtClean="0">
                <a:solidFill>
                  <a:srgbClr val="002060"/>
                </a:solidFill>
                <a:latin typeface="Times New Roman" panose="02020603050405020304" charset="0"/>
              </a:rPr>
              <a:t>обучающихся и т.д.</a:t>
            </a:r>
            <a:endParaRPr lang="ru-RU" altLang="en-US" sz="2400" dirty="0">
              <a:solidFill>
                <a:srgbClr val="002060"/>
              </a:solidFill>
              <a:latin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лосы">
  <a:themeElements>
    <a:clrScheme name="Полосы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Полосы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Полосы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431</TotalTime>
  <Words>1770</Words>
  <Application>Microsoft Office PowerPoint</Application>
  <PresentationFormat>Экран (4:3)</PresentationFormat>
  <Paragraphs>213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Corbel</vt:lpstr>
      <vt:lpstr>Times New Roman</vt:lpstr>
      <vt:lpstr>Wingdings</vt:lpstr>
      <vt:lpstr>Полосы</vt:lpstr>
      <vt:lpstr>Дополнительные общеобразовательные программы</vt:lpstr>
      <vt:lpstr>    Дополнительная образовательная программа</vt:lpstr>
      <vt:lpstr>Презентация PowerPoint</vt:lpstr>
      <vt:lpstr>Структура дополнительной образовательной программы</vt:lpstr>
      <vt:lpstr>ТИТУЛЬНЫЙ ЛИСТ</vt:lpstr>
      <vt:lpstr>Комплекс ОСНОВНЫХ ХАРАКТЕРИСТИК</vt:lpstr>
      <vt:lpstr>      Пояснительная записка </vt:lpstr>
      <vt:lpstr>Цели и задачи программы</vt:lpstr>
      <vt:lpstr>Приказ Министерства просвещения РФ  от 9 ноября 2018 года N 196 </vt:lpstr>
      <vt:lpstr>Цели и задачи программы</vt:lpstr>
      <vt:lpstr> Учебный план (примерная форма)   </vt:lpstr>
      <vt:lpstr>СОДЕРЖАНИЕ ПРОГРАММЫ</vt:lpstr>
      <vt:lpstr>СОДЕРЖАНИЕ ПРОГРАММЫ</vt:lpstr>
      <vt:lpstr>Календарно-учебный график </vt:lpstr>
      <vt:lpstr>  Календарно-учебный график (образец) </vt:lpstr>
      <vt:lpstr>Планируемые РЕЗУЛЬТАТЫ</vt:lpstr>
      <vt:lpstr>Комплекс организационно-педагогических условий</vt:lpstr>
      <vt:lpstr>Условия реализации программы:</vt:lpstr>
      <vt:lpstr>Формы аттестации:</vt:lpstr>
      <vt:lpstr>Оценочные материалы/КИМ:</vt:lpstr>
      <vt:lpstr>МЕТОДИЧЕСКИЕ материалы:</vt:lpstr>
      <vt:lpstr>СПИСОК ИСТОЧНИКОВ:</vt:lpstr>
      <vt:lpstr>СПИСОК ИСТОЧНИКОВ:</vt:lpstr>
      <vt:lpstr>СПИСОК ИСТОЧНИКОВ: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Мария Вячеславовна Кацупий</cp:lastModifiedBy>
  <cp:revision>55</cp:revision>
  <dcterms:created xsi:type="dcterms:W3CDTF">2019-02-21T15:01:00Z</dcterms:created>
  <dcterms:modified xsi:type="dcterms:W3CDTF">2021-10-18T22:38:07Z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1049-10.2.0.5908</vt:lpwstr>
  </property>
</Properties>
</file>