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3" r:id="rId1"/>
  </p:sldMasterIdLst>
  <p:notesMasterIdLst>
    <p:notesMasterId r:id="rId36"/>
  </p:notesMasterIdLst>
  <p:sldIdLst>
    <p:sldId id="256" r:id="rId2"/>
    <p:sldId id="324" r:id="rId3"/>
    <p:sldId id="325" r:id="rId4"/>
    <p:sldId id="264" r:id="rId5"/>
    <p:sldId id="262" r:id="rId6"/>
    <p:sldId id="286" r:id="rId7"/>
    <p:sldId id="327" r:id="rId8"/>
    <p:sldId id="328" r:id="rId9"/>
    <p:sldId id="287" r:id="rId10"/>
    <p:sldId id="319" r:id="rId11"/>
    <p:sldId id="284" r:id="rId12"/>
    <p:sldId id="307" r:id="rId13"/>
    <p:sldId id="326" r:id="rId14"/>
    <p:sldId id="290" r:id="rId15"/>
    <p:sldId id="285" r:id="rId16"/>
    <p:sldId id="291" r:id="rId17"/>
    <p:sldId id="292" r:id="rId18"/>
    <p:sldId id="306" r:id="rId19"/>
    <p:sldId id="329" r:id="rId20"/>
    <p:sldId id="294" r:id="rId21"/>
    <p:sldId id="295" r:id="rId22"/>
    <p:sldId id="310" r:id="rId23"/>
    <p:sldId id="336" r:id="rId24"/>
    <p:sldId id="297" r:id="rId25"/>
    <p:sldId id="298" r:id="rId26"/>
    <p:sldId id="301" r:id="rId27"/>
    <p:sldId id="300" r:id="rId28"/>
    <p:sldId id="303" r:id="rId29"/>
    <p:sldId id="330" r:id="rId30"/>
    <p:sldId id="334" r:id="rId31"/>
    <p:sldId id="335" r:id="rId32"/>
    <p:sldId id="331" r:id="rId33"/>
    <p:sldId id="333" r:id="rId34"/>
    <p:sldId id="332" r:id="rId3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2AC24C2-DC19-4B9A-BDB2-7D3FDC3796CF}">
  <a:tblStyle styleId="{A2AC24C2-DC19-4B9A-BDB2-7D3FDC3796C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756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506344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2106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9247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6630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6467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3648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0679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5537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9092168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5769820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012458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35665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551142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7897094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3974213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8885445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4C5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719025" y="1991825"/>
            <a:ext cx="5706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32881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◆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◆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◇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2924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904925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◆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2"/>
          </p:nvPr>
        </p:nvSpPr>
        <p:spPr>
          <a:xfrm>
            <a:off x="4679180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◆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256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4163990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9303043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316352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8017368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558158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827497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8763307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8105469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5310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1"/>
          <p:cNvSpPr txBox="1">
            <a:spLocks noGrp="1"/>
          </p:cNvSpPr>
          <p:nvPr>
            <p:ph type="ctrTitle"/>
          </p:nvPr>
        </p:nvSpPr>
        <p:spPr>
          <a:xfrm>
            <a:off x="1475656" y="1707654"/>
            <a:ext cx="6408711" cy="201622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/>
            <a: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b="0" dirty="0">
                <a:solidFill>
                  <a:schemeClr val="bg1"/>
                </a:solidFill>
              </a:rPr>
              <a:t>Особенности разработки и реализации дополнительных общеобразовательных общеразвивающих программ, </a:t>
            </a:r>
            <a:r>
              <a:rPr lang="ru-RU" sz="2800" b="0" dirty="0" smtClean="0">
                <a:solidFill>
                  <a:schemeClr val="bg1"/>
                </a:solidFill>
              </a:rPr>
              <a:t/>
            </a:r>
            <a:br>
              <a:rPr lang="ru-RU" sz="2800" b="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                 </a:t>
            </a:r>
            <a:r>
              <a:rPr lang="ru-RU" sz="2000" dirty="0" smtClean="0">
                <a:solidFill>
                  <a:schemeClr val="bg1"/>
                </a:solidFill>
              </a:rPr>
              <a:t>Начальник отдела воспитания и дополнительного образования ХК ИРО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err="1" smtClean="0">
                <a:solidFill>
                  <a:schemeClr val="bg1"/>
                </a:solidFill>
              </a:rPr>
              <a:t>Патрина</a:t>
            </a:r>
            <a:r>
              <a:rPr lang="ru-RU" sz="2000" dirty="0" smtClean="0">
                <a:solidFill>
                  <a:schemeClr val="bg1"/>
                </a:solidFill>
              </a:rPr>
              <a:t> Светлана Сергеевна</a:t>
            </a:r>
            <a:endParaRPr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Актуальные форматы ДОП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ru-RU" sz="2000" b="1" dirty="0" err="1" smtClean="0"/>
              <a:t>Разноуровневые</a:t>
            </a:r>
            <a:r>
              <a:rPr lang="ru-RU" sz="2000" b="1" dirty="0" smtClean="0"/>
              <a:t> (параллельного \ линейного способа реализации)</a:t>
            </a:r>
          </a:p>
          <a:p>
            <a:r>
              <a:rPr lang="ru-RU" sz="2000" b="1" dirty="0" smtClean="0"/>
              <a:t>Сетевые (наличие договора)</a:t>
            </a:r>
          </a:p>
          <a:p>
            <a:r>
              <a:rPr lang="ru-RU" sz="2000" b="1" dirty="0" smtClean="0"/>
              <a:t>Дистанционные (указание платформы)\курс</a:t>
            </a:r>
          </a:p>
          <a:p>
            <a:r>
              <a:rPr lang="ru-RU" sz="2000" b="1" dirty="0" smtClean="0"/>
              <a:t>С использованием технологии наставничества</a:t>
            </a:r>
          </a:p>
          <a:p>
            <a:r>
              <a:rPr lang="ru-RU" sz="2000" b="1" dirty="0" smtClean="0"/>
              <a:t>Для детей с ОВЗ (указание категории детей)</a:t>
            </a:r>
            <a:endParaRPr lang="ru-RU" sz="20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9033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dirty="0" smtClean="0"/>
              <a:t>Классификация </a:t>
            </a:r>
            <a:r>
              <a:rPr lang="ru-RU" i="1" dirty="0" smtClean="0"/>
              <a:t>по форме организации :</a:t>
            </a:r>
            <a:r>
              <a:rPr lang="ru-RU" dirty="0" smtClean="0"/>
              <a:t/>
            </a:r>
            <a:br>
              <a:rPr lang="ru-RU" dirty="0" smtClean="0"/>
            </a:br>
            <a:endParaRPr dirty="0"/>
          </a:p>
        </p:txBody>
      </p:sp>
      <p:sp>
        <p:nvSpPr>
          <p:cNvPr id="165" name="Google Shape;165;p18"/>
          <p:cNvSpPr txBox="1">
            <a:spLocks noGrp="1"/>
          </p:cNvSpPr>
          <p:nvPr>
            <p:ph type="body" idx="1"/>
          </p:nvPr>
        </p:nvSpPr>
        <p:spPr>
          <a:xfrm>
            <a:off x="571472" y="1285866"/>
            <a:ext cx="7000924" cy="37156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000" b="1" dirty="0" smtClean="0"/>
              <a:t>интегрированная</a:t>
            </a:r>
            <a:r>
              <a:rPr lang="ru-RU" sz="2000" dirty="0" smtClean="0"/>
              <a:t> – объединяет несколько дисциплин, но реализует один педагог;</a:t>
            </a:r>
            <a:endParaRPr lang="ru-RU" sz="2000" b="1" dirty="0" smtClean="0"/>
          </a:p>
          <a:p>
            <a:pPr lvl="0"/>
            <a:r>
              <a:rPr lang="ru-RU" sz="2000" b="1" dirty="0" smtClean="0"/>
              <a:t>комплексная </a:t>
            </a:r>
            <a:r>
              <a:rPr lang="ru-RU" sz="2000" dirty="0" smtClean="0"/>
              <a:t>- объединяет несколько дисциплин, и в реализации программы задействовано  несколько педагогов </a:t>
            </a:r>
            <a:r>
              <a:rPr lang="ru-RU" sz="2000" dirty="0" smtClean="0">
                <a:solidFill>
                  <a:srgbClr val="FF0000"/>
                </a:solidFill>
              </a:rPr>
              <a:t>(наличие рабочих программ обязательно);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lvl="0"/>
            <a:r>
              <a:rPr lang="ru-RU" sz="2000" b="1" dirty="0" smtClean="0"/>
              <a:t>модульная</a:t>
            </a:r>
            <a:r>
              <a:rPr lang="ru-RU" sz="2000" dirty="0" smtClean="0"/>
              <a:t> – состоит из нескольких самостоятельных курсов, которые учащиеся могут выбирать сами .</a:t>
            </a:r>
            <a:endParaRPr lang="ru-RU" sz="2000" b="1" dirty="0" smtClean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8" name="Google Shape;168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50" y="398400"/>
            <a:ext cx="7370700" cy="5302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Новизна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142990"/>
            <a:ext cx="8215370" cy="3782718"/>
          </a:xfrm>
        </p:spPr>
        <p:txBody>
          <a:bodyPr/>
          <a:lstStyle/>
          <a:p>
            <a:pPr>
              <a:defRPr/>
            </a:pPr>
            <a:r>
              <a:rPr lang="ru-RU" sz="1600" dirty="0" smtClean="0"/>
              <a:t>в актуальных форматах</a:t>
            </a:r>
          </a:p>
          <a:p>
            <a:pPr>
              <a:defRPr/>
            </a:pPr>
            <a:r>
              <a:rPr lang="ru-RU" sz="1600" dirty="0" smtClean="0"/>
              <a:t>в изменении количества часов на изучение программы (разделов, тем);</a:t>
            </a:r>
          </a:p>
          <a:p>
            <a:pPr>
              <a:defRPr/>
            </a:pPr>
            <a:r>
              <a:rPr lang="ru-RU" sz="1600" dirty="0" smtClean="0"/>
              <a:t>в новых подходах к структурированию содержания программы (модульный подход, выделение индивидуальных образовательных маршрутов, уровней усвоения содержания для разных категорий обучающихся);</a:t>
            </a:r>
          </a:p>
          <a:p>
            <a:pPr>
              <a:defRPr/>
            </a:pPr>
            <a:r>
              <a:rPr lang="ru-RU" sz="1600" dirty="0" smtClean="0"/>
              <a:t> в  дополнении содержания программы в сравнении с имеющимся;</a:t>
            </a:r>
          </a:p>
          <a:p>
            <a:pPr>
              <a:defRPr/>
            </a:pPr>
            <a:r>
              <a:rPr lang="ru-RU" sz="1600" dirty="0" smtClean="0"/>
              <a:t>во включении (расширения) регионального компонента в содержание программы;</a:t>
            </a:r>
          </a:p>
          <a:p>
            <a:pPr>
              <a:defRPr/>
            </a:pPr>
            <a:r>
              <a:rPr lang="ru-RU" sz="1600" dirty="0" smtClean="0"/>
              <a:t>в использовании педагогических технологий (например, проектной, исследовательской, кейс-технологии и пр.). </a:t>
            </a:r>
          </a:p>
          <a:p>
            <a:r>
              <a:rPr lang="ru-RU" sz="2000" dirty="0"/>
              <a:t>и</a:t>
            </a:r>
            <a:r>
              <a:rPr lang="ru-RU" sz="2000" dirty="0" smtClean="0"/>
              <a:t> т.д.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неправильно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347614"/>
            <a:ext cx="8568952" cy="3615332"/>
          </a:xfrm>
        </p:spPr>
        <p:txBody>
          <a:bodyPr>
            <a:normAutofit lnSpcReduction="10000"/>
          </a:bodyPr>
          <a:lstStyle/>
          <a:p>
            <a:r>
              <a:rPr lang="ru-RU" sz="1600" dirty="0"/>
              <a:t>Отличительные особенности программы :</a:t>
            </a:r>
          </a:p>
          <a:p>
            <a:pPr marL="76200" indent="0">
              <a:buNone/>
            </a:pPr>
            <a:r>
              <a:rPr lang="ru-RU" sz="1600" dirty="0"/>
              <a:t>Знакомство с программами по Художественно - эстетической направленности ( </a:t>
            </a:r>
            <a:r>
              <a:rPr lang="ru-RU" sz="1600" dirty="0" err="1"/>
              <a:t>И.А.Лыкова</a:t>
            </a:r>
            <a:r>
              <a:rPr lang="ru-RU" sz="1600" dirty="0"/>
              <a:t> " Изобразительная деятельность  в саду", </a:t>
            </a:r>
            <a:r>
              <a:rPr lang="ru-RU" sz="1600" dirty="0" err="1"/>
              <a:t>Г.Н.Давыдовой</a:t>
            </a:r>
            <a:r>
              <a:rPr lang="ru-RU" sz="1600" dirty="0"/>
              <a:t> "Занятия по рисованию с дошкольниками", </a:t>
            </a:r>
            <a:r>
              <a:rPr lang="ru-RU" sz="1600" dirty="0" err="1"/>
              <a:t>Колдиной</a:t>
            </a:r>
            <a:r>
              <a:rPr lang="ru-RU" sz="1600" dirty="0"/>
              <a:t> Д.Н " Рисования с детьми") позволяют сделать вывод:  </a:t>
            </a:r>
            <a:r>
              <a:rPr lang="ru-RU" sz="1600" dirty="0" err="1"/>
              <a:t>большенство</a:t>
            </a:r>
            <a:r>
              <a:rPr lang="ru-RU" sz="1600" dirty="0"/>
              <a:t> программ </a:t>
            </a:r>
            <a:r>
              <a:rPr lang="ru-RU" sz="1600" dirty="0">
                <a:solidFill>
                  <a:srgbClr val="FF0000"/>
                </a:solidFill>
              </a:rPr>
              <a:t>художественно - эстетической направленности  </a:t>
            </a:r>
            <a:r>
              <a:rPr lang="ru-RU" sz="1600" b="1" dirty="0"/>
              <a:t>ставят своей целью развитие старшего дошкольника </a:t>
            </a:r>
            <a:r>
              <a:rPr lang="ru-RU" sz="1600" b="1" dirty="0">
                <a:solidFill>
                  <a:srgbClr val="FF0000"/>
                </a:solidFill>
              </a:rPr>
              <a:t>односторонне</a:t>
            </a:r>
            <a:r>
              <a:rPr lang="ru-RU" sz="1600" dirty="0"/>
              <a:t>.</a:t>
            </a:r>
          </a:p>
          <a:p>
            <a:pPr marL="92075" indent="173038"/>
            <a:r>
              <a:rPr lang="ru-RU" sz="1600" dirty="0"/>
              <a:t>Данная программа позволяет </a:t>
            </a:r>
            <a:r>
              <a:rPr lang="ru-RU" sz="1600" dirty="0">
                <a:solidFill>
                  <a:srgbClr val="FF0000"/>
                </a:solidFill>
              </a:rPr>
              <a:t>всестороннее </a:t>
            </a:r>
            <a:r>
              <a:rPr lang="ru-RU" sz="1600" dirty="0"/>
              <a:t>развитие дошкольника через художественно - эстетическое развитие </a:t>
            </a:r>
            <a:r>
              <a:rPr lang="ru-RU" sz="1600" dirty="0" smtClean="0"/>
              <a:t>(традиционное </a:t>
            </a:r>
            <a:r>
              <a:rPr lang="ru-RU" sz="1600" dirty="0"/>
              <a:t>и нетрадиционное рисование) Расширять кругозор старшего дошкольника посредством его знакомства с художественными произведениями русских художников, приобщать старших дошкольников к русской народной культуре через художественное </a:t>
            </a:r>
            <a:r>
              <a:rPr lang="ru-RU" sz="1600" dirty="0" smtClean="0"/>
              <a:t>творчество. Программа </a:t>
            </a:r>
            <a:r>
              <a:rPr lang="ru-RU" sz="1600" dirty="0"/>
              <a:t>построена таким образом что материал изученный ранее, углубляется и расширяется на базовом уровне.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3055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Адресат программы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1" y="1214428"/>
            <a:ext cx="3357586" cy="371132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Возраст:</a:t>
            </a:r>
          </a:p>
          <a:p>
            <a:pPr>
              <a:buNone/>
            </a:pPr>
            <a:r>
              <a:rPr lang="ru-RU" dirty="0" smtClean="0"/>
              <a:t>5-6 лет (дошкольники)</a:t>
            </a:r>
          </a:p>
          <a:p>
            <a:pPr>
              <a:buNone/>
            </a:pPr>
            <a:r>
              <a:rPr lang="ru-RU" dirty="0"/>
              <a:t>7</a:t>
            </a:r>
            <a:r>
              <a:rPr lang="ru-RU" dirty="0" smtClean="0"/>
              <a:t>-11 лет (начальная школа)</a:t>
            </a:r>
          </a:p>
          <a:p>
            <a:pPr>
              <a:buNone/>
            </a:pPr>
            <a:r>
              <a:rPr lang="ru-RU" dirty="0" smtClean="0"/>
              <a:t>12-15 лет (основная школа)</a:t>
            </a:r>
          </a:p>
          <a:p>
            <a:pPr>
              <a:buNone/>
            </a:pPr>
            <a:r>
              <a:rPr lang="ru-RU" dirty="0" smtClean="0"/>
              <a:t>16-18 лет (средняя школа)</a:t>
            </a:r>
          </a:p>
          <a:p>
            <a:pPr lvl="0"/>
            <a:r>
              <a:rPr lang="ru-RU" dirty="0" smtClean="0"/>
              <a:t>отбор детей и по каким критериям (если есть)</a:t>
            </a:r>
          </a:p>
          <a:p>
            <a:pPr lvl="0"/>
            <a:r>
              <a:rPr lang="ru-RU" dirty="0" smtClean="0"/>
              <a:t>требования к состоянию здоровья (если есть)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714744" y="857238"/>
            <a:ext cx="4929222" cy="2578608"/>
          </a:xfrm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ru-RU" dirty="0" smtClean="0"/>
              <a:t>Если группы разновозрастные – то в пояснительной записке должно быть обоснование, а в методическом обеспечении  - описание алгоритма работы и режима занятий ( если, например,  в одной группе дошкольники и школьники)</a:t>
            </a:r>
          </a:p>
          <a:p>
            <a:pPr marL="0" indent="114300"/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>
            <a:spLocks noGrp="1"/>
          </p:cNvSpPr>
          <p:nvPr>
            <p:ph type="title"/>
          </p:nvPr>
        </p:nvSpPr>
        <p:spPr>
          <a:xfrm>
            <a:off x="467544" y="195486"/>
            <a:ext cx="7874756" cy="10603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Срок реализации программы зависит от ее уровня и цели</a:t>
            </a:r>
            <a:endParaRPr sz="2000" dirty="0">
              <a:solidFill>
                <a:schemeClr val="tx1"/>
              </a:solidFill>
            </a:endParaRPr>
          </a:p>
        </p:txBody>
      </p:sp>
      <p:sp>
        <p:nvSpPr>
          <p:cNvPr id="165" name="Google Shape;165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ru-RU" dirty="0" smtClean="0"/>
              <a:t> </a:t>
            </a:r>
            <a:endParaRPr lang="ru-RU" b="1" dirty="0" smtClean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356915"/>
              </p:ext>
            </p:extLst>
          </p:nvPr>
        </p:nvGraphicFramePr>
        <p:xfrm>
          <a:off x="357158" y="1149750"/>
          <a:ext cx="7643866" cy="3238645"/>
        </p:xfrm>
        <a:graphic>
          <a:graphicData uri="http://schemas.openxmlformats.org/drawingml/2006/table">
            <a:tbl>
              <a:tblPr firstRow="1" bandRow="1">
                <a:tableStyleId>{A2AC24C2-DC19-4B9A-BDB2-7D3FDC3796CF}</a:tableStyleId>
              </a:tblPr>
              <a:tblGrid>
                <a:gridCol w="2643206"/>
                <a:gridCol w="2357454"/>
                <a:gridCol w="2643206"/>
              </a:tblGrid>
              <a:tr h="412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Стартовый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Продвинутый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503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ознакомление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 данным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видом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формирование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интереса к познанию и творчеству, 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общего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кругозора</a:t>
                      </a:r>
                    </a:p>
                    <a:p>
                      <a:pPr indent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основ культуры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приобретение базовых умений.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формирование 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базового компонента образования в данной области (основные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ЗУН,  компетенции )</a:t>
                      </a: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допрофессиональное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самоопределение, </a:t>
                      </a:r>
                      <a:endParaRPr lang="ru-RU" sz="18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развитие, совершенствование</a:t>
                      </a:r>
                      <a:r>
                        <a:rPr lang="ru-RU" sz="18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компетентности 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формирование 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навыков на уровне практического 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применения</a:t>
                      </a: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1, максимум 2 года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1-4 года. </a:t>
                      </a: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1-3 года</a:t>
                      </a:r>
                      <a:endParaRPr lang="ru-RU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Объем программы и режим работы (на группу)                  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ru-RU" sz="2000" dirty="0" smtClean="0"/>
              <a:t>Основная ошибка – неправильно подсчитано общее количество часов – перевод академических часов в астрономические</a:t>
            </a: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lang="en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806441"/>
              </p:ext>
            </p:extLst>
          </p:nvPr>
        </p:nvGraphicFramePr>
        <p:xfrm>
          <a:off x="1331640" y="1131590"/>
          <a:ext cx="6096000" cy="2523744"/>
        </p:xfrm>
        <a:graphic>
          <a:graphicData uri="http://schemas.openxmlformats.org/drawingml/2006/table">
            <a:tbl>
              <a:tblPr firstRow="1" bandRow="1">
                <a:tableStyleId>{A2AC24C2-DC19-4B9A-BDB2-7D3FDC3796CF}</a:tableStyleId>
              </a:tblPr>
              <a:tblGrid>
                <a:gridCol w="1016000"/>
                <a:gridCol w="1198578"/>
                <a:gridCol w="1000132"/>
                <a:gridCol w="1000132"/>
                <a:gridCol w="865158"/>
                <a:gridCol w="1016000"/>
              </a:tblGrid>
              <a:tr h="370840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период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Продолжительность  занятия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Кол-во занятий в неделю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Кол-во часов в неделю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Кол-во недель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Кол-во часов в год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 год обучения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 часа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4ч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144ч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 год обучения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 часа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6ч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216ч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Итого по прогр.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360 ч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Цель ДООП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1142990"/>
            <a:ext cx="3488694" cy="35727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Цель – это конечный результат.</a:t>
            </a:r>
          </a:p>
          <a:p>
            <a:pPr marL="92075" indent="22225"/>
            <a:r>
              <a:rPr lang="ru-RU" dirty="0" smtClean="0"/>
              <a:t> должна быть одна</a:t>
            </a:r>
          </a:p>
          <a:p>
            <a:pPr marL="92075" indent="22225"/>
            <a:r>
              <a:rPr lang="ru-RU" dirty="0" smtClean="0"/>
              <a:t>должна быть конкретной, измеримой</a:t>
            </a:r>
          </a:p>
          <a:p>
            <a:pPr marL="92075" indent="22225"/>
            <a:r>
              <a:rPr lang="ru-RU" dirty="0" smtClean="0"/>
              <a:t>соответствовать </a:t>
            </a:r>
            <a:r>
              <a:rPr lang="ru-RU" dirty="0" smtClean="0"/>
              <a:t>возрасту</a:t>
            </a:r>
          </a:p>
          <a:p>
            <a:pPr marL="92075" indent="22225"/>
            <a:r>
              <a:rPr lang="ru-RU" dirty="0" smtClean="0"/>
              <a:t>не должна быть многослойной</a:t>
            </a:r>
          </a:p>
          <a:p>
            <a:pPr marL="92075" indent="22225"/>
            <a:r>
              <a:rPr lang="ru-RU" dirty="0" smtClean="0"/>
              <a:t>не «создать условия …»</a:t>
            </a:r>
          </a:p>
          <a:p>
            <a:pPr marL="92075" indent="22225"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3786182" y="1142990"/>
            <a:ext cx="4857784" cy="2724904"/>
          </a:xfrm>
          <a:ln w="28575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marL="92075" indent="173038">
              <a:buNone/>
            </a:pPr>
            <a:r>
              <a:rPr lang="ru-RU" dirty="0" smtClean="0"/>
              <a:t>ПРАВИЛЬНО «..создание устойчивой, положительной мотивации к сохранению и укреплению собственного здоровья» </a:t>
            </a:r>
          </a:p>
          <a:p>
            <a:pPr marL="92075" indent="173038">
              <a:buNone/>
            </a:pPr>
            <a:r>
              <a:rPr lang="ru-RU" dirty="0" smtClean="0">
                <a:solidFill>
                  <a:srgbClr val="FF0000"/>
                </a:solidFill>
              </a:rPr>
              <a:t>НЕПРАВИЛЬНО </a:t>
            </a:r>
            <a:r>
              <a:rPr lang="ru-RU" dirty="0"/>
              <a:t>Формирование у детей дошкольного возраста </a:t>
            </a:r>
            <a:r>
              <a:rPr lang="ru-RU" dirty="0" smtClean="0"/>
              <a:t>эстетического </a:t>
            </a:r>
            <a:r>
              <a:rPr lang="ru-RU" dirty="0"/>
              <a:t>отношения и художественно - творческих способностей в изобразительной деятельности.</a:t>
            </a:r>
          </a:p>
          <a:p>
            <a:pPr marL="92075" indent="173038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 marL="92075" indent="173038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86650" y="398400"/>
            <a:ext cx="7370700" cy="5302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ДООП -  это пути достижения цели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57158" y="1000114"/>
            <a:ext cx="8358246" cy="392559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1800" dirty="0" smtClean="0"/>
              <a:t>    Делятся на:</a:t>
            </a:r>
          </a:p>
          <a:p>
            <a:r>
              <a:rPr lang="ru-RU" sz="1800" b="1" dirty="0" smtClean="0"/>
              <a:t>Предметные</a:t>
            </a:r>
          </a:p>
          <a:p>
            <a:r>
              <a:rPr lang="ru-RU" sz="1800" b="1" dirty="0" err="1"/>
              <a:t>метапредметные</a:t>
            </a:r>
            <a:r>
              <a:rPr lang="ru-RU" sz="1800" b="1" dirty="0"/>
              <a:t> - </a:t>
            </a:r>
            <a:r>
              <a:rPr lang="ru-RU" sz="1800" b="1" dirty="0" err="1"/>
              <a:t>надпредметные</a:t>
            </a:r>
            <a:r>
              <a:rPr lang="ru-RU" sz="1800" b="1" dirty="0"/>
              <a:t>, те, которые ведут к результату применимому в любой области знаний</a:t>
            </a:r>
            <a:r>
              <a:rPr lang="ru-RU" sz="1800" b="1" dirty="0" smtClean="0"/>
              <a:t>;</a:t>
            </a:r>
          </a:p>
          <a:p>
            <a:r>
              <a:rPr lang="ru-RU" sz="1800" b="1" dirty="0"/>
              <a:t>личностные </a:t>
            </a:r>
            <a:r>
              <a:rPr lang="ru-RU" sz="1800" b="1" dirty="0" smtClean="0"/>
              <a:t> - направлены на формирование ценностных смыслов</a:t>
            </a:r>
          </a:p>
          <a:p>
            <a:pPr>
              <a:buNone/>
            </a:pPr>
            <a:r>
              <a:rPr lang="ru-RU" sz="1800" b="1" dirty="0" smtClean="0"/>
              <a:t>Задач</a:t>
            </a:r>
            <a:r>
              <a:rPr lang="ru-RU" sz="1800" dirty="0" smtClean="0"/>
              <a:t> не должно быть много, и они должны быть </a:t>
            </a:r>
            <a:r>
              <a:rPr lang="ru-RU" sz="1800" b="1" dirty="0" smtClean="0"/>
              <a:t>измеряемыми</a:t>
            </a:r>
            <a:r>
              <a:rPr lang="ru-RU" sz="1800" dirty="0" smtClean="0"/>
              <a:t>. </a:t>
            </a:r>
          </a:p>
          <a:p>
            <a:pPr>
              <a:buNone/>
            </a:pPr>
            <a:r>
              <a:rPr lang="ru-RU" sz="1600" dirty="0" smtClean="0"/>
              <a:t>Основные ошибки при формулировке задач:</a:t>
            </a:r>
          </a:p>
          <a:p>
            <a:pPr>
              <a:buNone/>
            </a:pPr>
            <a:r>
              <a:rPr lang="ru-RU" sz="1600" dirty="0" smtClean="0"/>
              <a:t>- их « размельчение»  или неоправданное расширение (задача шире, чем цель)</a:t>
            </a:r>
          </a:p>
          <a:p>
            <a:pPr>
              <a:buNone/>
            </a:pPr>
            <a:r>
              <a:rPr lang="ru-RU" sz="1600" dirty="0" smtClean="0"/>
              <a:t>- формальная дифференциация на </a:t>
            </a:r>
            <a:r>
              <a:rPr lang="ru-RU" sz="1600" dirty="0" err="1" smtClean="0"/>
              <a:t>метапредметные</a:t>
            </a:r>
            <a:r>
              <a:rPr lang="ru-RU" sz="1600" dirty="0" smtClean="0"/>
              <a:t>, предметные, личностные </a:t>
            </a:r>
          </a:p>
          <a:p>
            <a:pPr>
              <a:buNone/>
            </a:pPr>
            <a:r>
              <a:rPr lang="ru-RU" sz="1800" dirty="0" smtClean="0"/>
              <a:t>- несоответствие задач возрасту учащихся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Варианты глаголов, которые можно использовать для формулировки задач ДООП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 lang="en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325" y="1305166"/>
            <a:ext cx="8257350" cy="391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3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Федеральные нормативные документы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843558"/>
            <a:ext cx="8568952" cy="408215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Федеральный </a:t>
            </a:r>
            <a:r>
              <a:rPr lang="ru-RU" dirty="0"/>
              <a:t>закон  от 29.12.2012 г. № 273-ФЗ  «Об образовании в </a:t>
            </a:r>
            <a:r>
              <a:rPr lang="ru-RU" dirty="0" smtClean="0"/>
              <a:t>РФ».</a:t>
            </a:r>
          </a:p>
          <a:p>
            <a:r>
              <a:rPr lang="ru-RU" dirty="0"/>
              <a:t>Концепции развития ДО от 04.09.2014 № </a:t>
            </a:r>
            <a:r>
              <a:rPr lang="ru-RU" dirty="0" smtClean="0"/>
              <a:t>1726-р</a:t>
            </a:r>
            <a:endParaRPr lang="ru-RU" dirty="0"/>
          </a:p>
          <a:p>
            <a:r>
              <a:rPr lang="ru-RU" dirty="0" smtClean="0"/>
              <a:t>СанПиН 2.4.3648-20 (от 28.09.2020г</a:t>
            </a:r>
            <a:r>
              <a:rPr lang="ru-RU" dirty="0"/>
              <a:t>. № </a:t>
            </a:r>
            <a:r>
              <a:rPr lang="ru-RU" dirty="0" smtClean="0"/>
              <a:t>28)</a:t>
            </a:r>
          </a:p>
          <a:p>
            <a:r>
              <a:rPr lang="ru-RU" dirty="0" smtClean="0"/>
              <a:t>Приказ </a:t>
            </a:r>
            <a:r>
              <a:rPr lang="ru-RU" dirty="0" err="1" smtClean="0"/>
              <a:t>Минпрос</a:t>
            </a:r>
            <a:r>
              <a:rPr lang="ru-RU" dirty="0" smtClean="0"/>
              <a:t> </a:t>
            </a:r>
            <a:r>
              <a:rPr lang="ru-RU" dirty="0"/>
              <a:t>РФ от 09 ноября 2018 г. № </a:t>
            </a:r>
            <a:r>
              <a:rPr lang="ru-RU" dirty="0" smtClean="0"/>
              <a:t>196</a:t>
            </a:r>
          </a:p>
          <a:p>
            <a:r>
              <a:rPr lang="ru-RU" dirty="0" smtClean="0"/>
              <a:t>Письмо </a:t>
            </a:r>
            <a:r>
              <a:rPr lang="ru-RU" dirty="0"/>
              <a:t>Министерства образования и науки  </a:t>
            </a:r>
            <a:r>
              <a:rPr lang="ru-RU" dirty="0" smtClean="0"/>
              <a:t>РФ от </a:t>
            </a:r>
            <a:r>
              <a:rPr lang="ru-RU" dirty="0"/>
              <a:t>18.11.2015г. № 09-3242 </a:t>
            </a:r>
            <a:r>
              <a:rPr lang="ru-RU" dirty="0" smtClean="0"/>
              <a:t>Метод. </a:t>
            </a:r>
            <a:r>
              <a:rPr lang="ru-RU" dirty="0"/>
              <a:t>рекомендации по </a:t>
            </a:r>
            <a:r>
              <a:rPr lang="ru-RU" dirty="0" smtClean="0"/>
              <a:t>ДОП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8807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50" y="398400"/>
            <a:ext cx="7370700" cy="103034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Учебный план - это перечень </a:t>
            </a:r>
            <a:r>
              <a:rPr lang="ru-RU" sz="2000" u="sng" dirty="0" smtClean="0">
                <a:solidFill>
                  <a:schemeClr val="tx1"/>
                </a:solidFill>
              </a:rPr>
              <a:t>блоков</a:t>
            </a:r>
            <a:r>
              <a:rPr lang="ru-RU" sz="2000" dirty="0" smtClean="0">
                <a:solidFill>
                  <a:schemeClr val="tx1"/>
                </a:solidFill>
              </a:rPr>
              <a:t> тем или модулей с указанием количества часов (36 недель)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20</a:t>
            </a:fld>
            <a:endParaRPr lang="en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596458"/>
              </p:ext>
            </p:extLst>
          </p:nvPr>
        </p:nvGraphicFramePr>
        <p:xfrm>
          <a:off x="1142976" y="1857370"/>
          <a:ext cx="6715170" cy="2357455"/>
        </p:xfrm>
        <a:graphic>
          <a:graphicData uri="http://schemas.openxmlformats.org/drawingml/2006/table">
            <a:tbl>
              <a:tblPr firstRow="1" bandRow="1">
                <a:tableStyleId>{A2AC24C2-DC19-4B9A-BDB2-7D3FDC3796CF}</a:tableStyleId>
              </a:tblPr>
              <a:tblGrid>
                <a:gridCol w="1119195"/>
                <a:gridCol w="1119195"/>
                <a:gridCol w="1119195"/>
                <a:gridCol w="1119195"/>
                <a:gridCol w="1119195"/>
                <a:gridCol w="1119195"/>
              </a:tblGrid>
              <a:tr h="4259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Название раздела, блока, модуля.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Формы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контроля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447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Теория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Практика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 всему блоку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425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631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за год</a:t>
                      </a:r>
                      <a:endParaRPr lang="ru-RU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50" y="214296"/>
            <a:ext cx="737070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 программы включает;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285866"/>
            <a:ext cx="4573742" cy="3639884"/>
          </a:xfrm>
        </p:spPr>
        <p:txBody>
          <a:bodyPr/>
          <a:lstStyle/>
          <a:p>
            <a:pPr lvl="0"/>
            <a:r>
              <a:rPr lang="ru-RU" dirty="0" smtClean="0"/>
              <a:t>наименование раздела</a:t>
            </a:r>
          </a:p>
          <a:p>
            <a:pPr lvl="0"/>
            <a:r>
              <a:rPr lang="ru-RU" dirty="0" smtClean="0"/>
              <a:t> теоретические сведения:</a:t>
            </a:r>
          </a:p>
          <a:p>
            <a:pPr lvl="0"/>
            <a:r>
              <a:rPr lang="ru-RU" dirty="0" smtClean="0"/>
              <a:t>практическая работа в конкретных формах  организации деятельности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5292080" y="1285866"/>
            <a:ext cx="3351886" cy="2005964"/>
          </a:xfrm>
          <a:ln w="28575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92075" lvl="0" indent="0">
              <a:buNone/>
            </a:pPr>
            <a:r>
              <a:rPr lang="ru-RU" dirty="0"/>
              <a:t>Ошибки:</a:t>
            </a:r>
          </a:p>
          <a:p>
            <a:pPr marL="92075" lvl="0" indent="0">
              <a:buNone/>
            </a:pPr>
            <a:r>
              <a:rPr lang="ru-RU" dirty="0"/>
              <a:t> – несоответствие содержания задачам</a:t>
            </a:r>
          </a:p>
          <a:p>
            <a:pPr marL="92075" lvl="0" indent="0">
              <a:buNone/>
            </a:pPr>
            <a:r>
              <a:rPr lang="ru-RU" dirty="0"/>
              <a:t>- несоответствие содержания количеству часов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21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86650" y="398400"/>
            <a:ext cx="7370700" cy="5302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14282" y="1000114"/>
            <a:ext cx="8501122" cy="3925594"/>
          </a:xfrm>
        </p:spPr>
        <p:txBody>
          <a:bodyPr/>
          <a:lstStyle/>
          <a:p>
            <a:r>
              <a:rPr lang="ru-RU" sz="2000" dirty="0"/>
              <a:t>Ф</a:t>
            </a:r>
            <a:r>
              <a:rPr lang="ru-RU" sz="2000" dirty="0" smtClean="0"/>
              <a:t>ормулируются в логике: цель-задачи-результат</a:t>
            </a:r>
          </a:p>
          <a:p>
            <a:r>
              <a:rPr lang="ru-RU" sz="2000" dirty="0"/>
              <a:t>О</a:t>
            </a:r>
            <a:r>
              <a:rPr lang="ru-RU" sz="2000" dirty="0" smtClean="0"/>
              <a:t>пределяют основные компетенции</a:t>
            </a:r>
            <a:r>
              <a:rPr lang="ru-RU" sz="2000" dirty="0"/>
              <a:t>:</a:t>
            </a:r>
            <a:r>
              <a:rPr lang="ru-RU" sz="2000" dirty="0" smtClean="0"/>
              <a:t> </a:t>
            </a:r>
          </a:p>
          <a:p>
            <a:pPr marL="76200" indent="0">
              <a:buNone/>
            </a:pPr>
            <a:r>
              <a:rPr lang="ru-RU" sz="2000" b="1" dirty="0" smtClean="0"/>
              <a:t>      личностные, </a:t>
            </a:r>
            <a:r>
              <a:rPr lang="ru-RU" sz="2000" b="1" dirty="0" err="1" smtClean="0"/>
              <a:t>метапредметные</a:t>
            </a:r>
            <a:r>
              <a:rPr lang="ru-RU" sz="2000" b="1" dirty="0" smtClean="0"/>
              <a:t> ,  предметные,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Используются формулировки: «будут знать…», «будут уметь…», «научатся…», «будут демонстрировать…», «смогут выполнить…», «смогут показать…»</a:t>
            </a:r>
            <a:endParaRPr lang="ru-RU" altLang="ru-RU" sz="2000" dirty="0" smtClean="0"/>
          </a:p>
          <a:p>
            <a:pPr marL="182563" indent="174625">
              <a:buNone/>
            </a:pPr>
            <a:r>
              <a:rPr lang="ru-RU" dirty="0" smtClean="0">
                <a:solidFill>
                  <a:srgbClr val="FF0000"/>
                </a:solidFill>
              </a:rPr>
              <a:t>В результатах должна быть конкретика, а не </a:t>
            </a:r>
            <a:r>
              <a:rPr lang="ru-RU" dirty="0" err="1" smtClean="0">
                <a:solidFill>
                  <a:srgbClr val="FF0000"/>
                </a:solidFill>
              </a:rPr>
              <a:t>переформулировка</a:t>
            </a:r>
            <a:r>
              <a:rPr lang="ru-RU" dirty="0" smtClean="0">
                <a:solidFill>
                  <a:srgbClr val="FF0000"/>
                </a:solidFill>
              </a:rPr>
              <a:t> задач.</a:t>
            </a:r>
          </a:p>
          <a:p>
            <a:pPr marL="182563" indent="174625">
              <a:buNone/>
            </a:pPr>
            <a:r>
              <a:rPr lang="ru-RU" dirty="0" smtClean="0">
                <a:solidFill>
                  <a:srgbClr val="FF0000"/>
                </a:solidFill>
              </a:rPr>
              <a:t> Результаты должны быть измеряемы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22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Задача: научить основам проектной деятельности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23</a:t>
            </a:fld>
            <a:endParaRPr lang="en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232543"/>
              </p:ext>
            </p:extLst>
          </p:nvPr>
        </p:nvGraphicFramePr>
        <p:xfrm>
          <a:off x="827584" y="1255800"/>
          <a:ext cx="7200800" cy="3616960"/>
        </p:xfrm>
        <a:graphic>
          <a:graphicData uri="http://schemas.openxmlformats.org/drawingml/2006/table">
            <a:tbl>
              <a:tblPr firstRow="1" bandRow="1">
                <a:tableStyleId>{A2AC24C2-DC19-4B9A-BDB2-7D3FDC3796CF}</a:tableStyleId>
              </a:tblPr>
              <a:tblGrid>
                <a:gridCol w="2405447"/>
                <a:gridCol w="2491097"/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Стартовый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Базовый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Продвинутый уровень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Знает что такое проект, из чего состоит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Знает структурные элементы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Разрабатывает самостоятельно проект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Может принять и выполнить</a:t>
                      </a:r>
                      <a:r>
                        <a:rPr lang="ru-RU" baseline="0" dirty="0" smtClean="0"/>
                        <a:t> возложенную на него роль в коллективном проекте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Может определить цель и задачи, составить план реализации под руководством педагога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Распределяет роли в коллективных</a:t>
                      </a:r>
                      <a:r>
                        <a:rPr lang="ru-RU" baseline="0" dirty="0" smtClean="0"/>
                        <a:t> проектах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Может по подготовленному </a:t>
                      </a:r>
                      <a:r>
                        <a:rPr lang="ru-RU" dirty="0" smtClean="0"/>
                        <a:t>под руководством педагога</a:t>
                      </a:r>
                    </a:p>
                    <a:p>
                      <a:r>
                        <a:rPr lang="ru-RU" baseline="0" dirty="0" smtClean="0"/>
                        <a:t> тексту провести</a:t>
                      </a:r>
                      <a:r>
                        <a:rPr lang="ru-RU" dirty="0" smtClean="0"/>
                        <a:t> защиту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Самостоятельно</a:t>
                      </a:r>
                      <a:r>
                        <a:rPr lang="ru-RU" baseline="0" dirty="0" smtClean="0"/>
                        <a:t> осуществляет деятельность по реализации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Может провести анализ и рефлексию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Может ответить на вопросы по содержанию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Может подготовить защиту и презентацию</a:t>
                      </a:r>
                      <a:r>
                        <a:rPr lang="ru-RU" baseline="0" dirty="0" smtClean="0"/>
                        <a:t> под руководством педагога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Самостоятельно готовит защиту, может отстаивать свою точку зрения, аргументированно парировать в обсуждении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84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Комплекс организационно-педагогических условий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6650" y="1214428"/>
            <a:ext cx="7370700" cy="3711280"/>
          </a:xfrm>
        </p:spPr>
        <p:txBody>
          <a:bodyPr/>
          <a:lstStyle/>
          <a:p>
            <a:r>
              <a:rPr lang="ru-RU" b="1" i="1" dirty="0" smtClean="0"/>
              <a:t>Условия реализации программы:</a:t>
            </a:r>
          </a:p>
          <a:p>
            <a:pPr>
              <a:buNone/>
            </a:pPr>
            <a:r>
              <a:rPr lang="ru-RU" dirty="0" smtClean="0"/>
              <a:t>материально-техническое обеспечение</a:t>
            </a:r>
          </a:p>
          <a:p>
            <a:pPr lvl="0">
              <a:buNone/>
            </a:pPr>
            <a:r>
              <a:rPr lang="ru-RU" dirty="0" smtClean="0"/>
              <a:t>информационное обеспечение</a:t>
            </a:r>
          </a:p>
          <a:p>
            <a:pPr lvl="0">
              <a:buNone/>
            </a:pPr>
            <a:r>
              <a:rPr lang="ru-RU" dirty="0" smtClean="0"/>
              <a:t>кадровое обеспечение</a:t>
            </a:r>
            <a:r>
              <a:rPr lang="ru-RU" dirty="0"/>
              <a:t> </a:t>
            </a:r>
            <a:r>
              <a:rPr lang="ru-RU" dirty="0" smtClean="0"/>
              <a:t>(если помимо автора программы требуются другие специалисты)</a:t>
            </a:r>
          </a:p>
          <a:p>
            <a:r>
              <a:rPr lang="ru-RU" b="1" i="1" dirty="0" smtClean="0"/>
              <a:t>Формы контроля:</a:t>
            </a:r>
          </a:p>
          <a:p>
            <a:pPr marL="76200" indent="0">
              <a:buNone/>
            </a:pPr>
            <a:r>
              <a:rPr lang="ru-RU" b="1" i="1" dirty="0" smtClean="0"/>
              <a:t>Текущего, Итогового </a:t>
            </a:r>
            <a:r>
              <a:rPr lang="ru-RU" i="1" dirty="0" smtClean="0"/>
              <a:t>(</a:t>
            </a:r>
            <a:r>
              <a:rPr lang="ru-RU" dirty="0" smtClean="0"/>
              <a:t>полугодие</a:t>
            </a:r>
            <a:r>
              <a:rPr lang="ru-RU" b="1" dirty="0" smtClean="0"/>
              <a:t>, </a:t>
            </a:r>
            <a:r>
              <a:rPr lang="ru-RU" dirty="0" smtClean="0"/>
              <a:t>учебный год,</a:t>
            </a:r>
          </a:p>
          <a:p>
            <a:pPr>
              <a:buNone/>
            </a:pPr>
            <a:r>
              <a:rPr lang="ru-RU" dirty="0" smtClean="0"/>
              <a:t>по окончании освоения программы)</a:t>
            </a:r>
          </a:p>
          <a:p>
            <a:pPr lvl="0">
              <a:buFont typeface="Arial" pitchFamily="34" charset="0"/>
              <a:buChar char="•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24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86650" y="398400"/>
            <a:ext cx="7370700" cy="101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85720" y="285734"/>
            <a:ext cx="8643998" cy="4714908"/>
          </a:xfrm>
        </p:spPr>
        <p:txBody>
          <a:bodyPr/>
          <a:lstStyle/>
          <a:p>
            <a:pPr algn="ctr">
              <a:buNone/>
            </a:pPr>
            <a:r>
              <a:rPr lang="ru-RU" sz="2000" b="1" i="1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Формы представления результатов</a:t>
            </a:r>
            <a:r>
              <a:rPr lang="ru-RU" sz="1600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algn="ctr">
              <a:buNone/>
            </a:pPr>
            <a:endParaRPr lang="ru-RU" sz="16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соревнования, сдача нормативов, тестирование и т.п.</a:t>
            </a:r>
          </a:p>
          <a:p>
            <a:pPr lvl="0"/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участие в выставках, конкурсах, фестивалях, презентация проекта и т.п.</a:t>
            </a:r>
          </a:p>
          <a:p>
            <a:pPr lvl="0"/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отчетное занятие, отчетный концерт, спектакль</a:t>
            </a:r>
          </a:p>
          <a:p>
            <a:pPr marL="182563" indent="174625">
              <a:buNone/>
            </a:pPr>
            <a:r>
              <a:rPr lang="ru-RU" sz="1600" b="1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Оценочные материалы </a:t>
            </a:r>
            <a:r>
              <a:rPr lang="ru-RU" sz="1600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это</a:t>
            </a:r>
            <a:r>
              <a:rPr lang="ru-RU" sz="1600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пакет диагностических методик, позволяющих определить достижение учащимися планируемых результатов</a:t>
            </a:r>
            <a:r>
              <a:rPr lang="ru-RU" sz="1600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Это могут быть:</a:t>
            </a:r>
          </a:p>
          <a:p>
            <a:pPr lvl="0"/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Протокол выполнения контрольных нормативов</a:t>
            </a:r>
          </a:p>
          <a:p>
            <a:pPr lvl="0"/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протокол соревнований</a:t>
            </a:r>
          </a:p>
          <a:p>
            <a:pPr lvl="0"/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протокол выполнения теста</a:t>
            </a:r>
          </a:p>
          <a:p>
            <a:pPr lvl="0"/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психолого-педагогическая диагностика</a:t>
            </a:r>
          </a:p>
          <a:p>
            <a:pPr lvl="0"/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протокол и итоги конкурса.</a:t>
            </a:r>
          </a:p>
          <a:p>
            <a:pPr lvl="0"/>
            <a:r>
              <a:rPr lang="ru-RU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фото-, видеоотчет     и др.</a:t>
            </a:r>
          </a:p>
          <a:p>
            <a:pPr lvl="0"/>
            <a:endParaRPr lang="ru-RU" sz="1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25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50" y="398400"/>
            <a:ext cx="7370700" cy="6017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Методическое обеспечение.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071552"/>
            <a:ext cx="8429684" cy="3854156"/>
          </a:xfrm>
        </p:spPr>
        <p:txBody>
          <a:bodyPr/>
          <a:lstStyle/>
          <a:p>
            <a:pPr marL="182563" indent="174625"/>
            <a:r>
              <a:rPr lang="ru-RU" sz="1800" dirty="0" smtClean="0"/>
              <a:t>Методическое обеспечение или УМК– это описание методов и технологии преподавания; форм организации учебного занятия; описание обеспечения программы методическими видами продукции (инструкции, технологические карты, комплексы заданий, образцы работ, стенды и наглядность и </a:t>
            </a:r>
            <a:r>
              <a:rPr lang="ru-RU" sz="1800" dirty="0" err="1" smtClean="0"/>
              <a:t>т.п</a:t>
            </a:r>
            <a:r>
              <a:rPr lang="ru-RU" sz="1800" dirty="0" smtClean="0"/>
              <a:t> в приложении.)</a:t>
            </a:r>
          </a:p>
          <a:p>
            <a:pPr marL="182563" indent="174625">
              <a:buNone/>
            </a:pPr>
            <a:r>
              <a:rPr lang="ru-RU" sz="1800" i="1" dirty="0" smtClean="0"/>
              <a:t>Может  так же содержать:</a:t>
            </a:r>
            <a:endParaRPr lang="ru-RU" sz="1800" dirty="0" smtClean="0"/>
          </a:p>
          <a:p>
            <a:pPr marL="182563" lvl="0" indent="174625"/>
            <a:r>
              <a:rPr lang="ru-RU" sz="1800" i="1" dirty="0" smtClean="0"/>
              <a:t>алгоритм учебного занятия</a:t>
            </a:r>
            <a:endParaRPr lang="ru-RU" sz="1800" dirty="0" smtClean="0"/>
          </a:p>
          <a:p>
            <a:pPr marL="182563" lvl="0" indent="174625"/>
            <a:r>
              <a:rPr lang="ru-RU" sz="1800" i="1" dirty="0" smtClean="0"/>
              <a:t>индивидуальные учебные планы (</a:t>
            </a:r>
            <a:r>
              <a:rPr lang="ru-RU" sz="1800" dirty="0" smtClean="0"/>
              <a:t>для работы с одаренными, с ОВЗ)</a:t>
            </a:r>
          </a:p>
          <a:p>
            <a:pPr marL="182563" lvl="0" indent="174625"/>
            <a:r>
              <a:rPr lang="ru-RU" sz="1800" i="1" dirty="0" smtClean="0"/>
              <a:t>рекомендации и технологические карты проведения лабораторных, экспериментальных занятий и т.д.</a:t>
            </a:r>
            <a:endParaRPr lang="ru-RU" sz="18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26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календарный учебный график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203598"/>
            <a:ext cx="8001056" cy="3722110"/>
          </a:xfrm>
        </p:spPr>
        <p:txBody>
          <a:bodyPr/>
          <a:lstStyle/>
          <a:p>
            <a:r>
              <a:rPr lang="ru-RU" sz="1800" dirty="0" smtClean="0"/>
              <a:t>Составляется на весь период реализации программы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27</a:t>
            </a:fld>
            <a:endParaRPr lang="en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330917"/>
              </p:ext>
            </p:extLst>
          </p:nvPr>
        </p:nvGraphicFramePr>
        <p:xfrm>
          <a:off x="755576" y="1779662"/>
          <a:ext cx="6858047" cy="1026160"/>
        </p:xfrm>
        <a:graphic>
          <a:graphicData uri="http://schemas.openxmlformats.org/drawingml/2006/table">
            <a:tbl>
              <a:tblPr firstRow="1" bandRow="1">
                <a:tableStyleId>{A2AC24C2-DC19-4B9A-BDB2-7D3FDC3796CF}</a:tableStyleId>
              </a:tblPr>
              <a:tblGrid>
                <a:gridCol w="562578"/>
                <a:gridCol w="723315"/>
                <a:gridCol w="2009208"/>
                <a:gridCol w="776865"/>
                <a:gridCol w="928694"/>
                <a:gridCol w="877666"/>
                <a:gridCol w="97972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месяц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Дата </a:t>
                      </a:r>
                      <a:r>
                        <a:rPr lang="ru-RU" sz="10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Тема занятия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Форма проведения 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Кол-во часов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/>
                          <a:ea typeface="Times New Roman"/>
                          <a:cs typeface="Times New Roman"/>
                        </a:rPr>
                        <a:t>Форма контроля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Примечание </a:t>
                      </a:r>
                    </a:p>
                  </a:txBody>
                  <a:tcPr marL="39370" marR="39370" marT="64770" marB="6477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994405"/>
              </p:ext>
            </p:extLst>
          </p:nvPr>
        </p:nvGraphicFramePr>
        <p:xfrm>
          <a:off x="1136599" y="3266491"/>
          <a:ext cx="6096000" cy="1615440"/>
        </p:xfrm>
        <a:graphic>
          <a:graphicData uri="http://schemas.openxmlformats.org/drawingml/2006/table">
            <a:tbl>
              <a:tblPr firstRow="1" bandRow="1">
                <a:tableStyleId>{A2AC24C2-DC19-4B9A-BDB2-7D3FDC3796CF}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блока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ОФП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СФП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50" y="398400"/>
            <a:ext cx="7370700" cy="5891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Список источников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6650" y="843558"/>
            <a:ext cx="7370700" cy="4082150"/>
          </a:xfrm>
        </p:spPr>
        <p:txBody>
          <a:bodyPr/>
          <a:lstStyle/>
          <a:p>
            <a:r>
              <a:rPr lang="ru-RU" dirty="0" smtClean="0"/>
              <a:t>Нормативно-правовые документы</a:t>
            </a:r>
          </a:p>
          <a:p>
            <a:r>
              <a:rPr lang="ru-RU" dirty="0" smtClean="0"/>
              <a:t>Литература для педагогов</a:t>
            </a:r>
          </a:p>
          <a:p>
            <a:r>
              <a:rPr lang="ru-RU" dirty="0" smtClean="0"/>
              <a:t>Литература для родителей</a:t>
            </a:r>
          </a:p>
          <a:p>
            <a:pPr marL="76200" indent="0">
              <a:buNone/>
            </a:pPr>
            <a:r>
              <a:rPr lang="ru-RU" dirty="0" smtClean="0"/>
              <a:t>Интернет ссылки должны оформляться в соответствии с требованиями 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Она не должна повторяться 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28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Распространенные ошибки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059582"/>
            <a:ext cx="8640960" cy="4208118"/>
          </a:xfrm>
        </p:spPr>
        <p:txBody>
          <a:bodyPr/>
          <a:lstStyle/>
          <a:p>
            <a:pPr marL="381000" lvl="1"/>
            <a:r>
              <a:rPr lang="ru-RU" sz="1800" dirty="0" smtClean="0"/>
              <a:t>Несоответствие заявленной направленности</a:t>
            </a:r>
          </a:p>
          <a:p>
            <a:pPr marL="381000" lvl="1"/>
            <a:r>
              <a:rPr lang="ru-RU" sz="1800" dirty="0" smtClean="0"/>
              <a:t>Несоответствие структуры ДОП - общеобразовательные, внеурочной </a:t>
            </a:r>
            <a:r>
              <a:rPr lang="ru-RU" sz="1800" dirty="0"/>
              <a:t>деятельности выдают за ДОП</a:t>
            </a:r>
          </a:p>
          <a:p>
            <a:r>
              <a:rPr lang="ru-RU" sz="1800" dirty="0" smtClean="0"/>
              <a:t>Несоответствие </a:t>
            </a:r>
            <a:r>
              <a:rPr lang="ru-RU" sz="1800" dirty="0"/>
              <a:t>заявленной направленности</a:t>
            </a:r>
          </a:p>
          <a:p>
            <a:r>
              <a:rPr lang="ru-RU" sz="1800" dirty="0" smtClean="0"/>
              <a:t>Несоблюдение </a:t>
            </a:r>
            <a:r>
              <a:rPr lang="ru-RU" sz="1800" dirty="0"/>
              <a:t>парадигмы </a:t>
            </a:r>
            <a:r>
              <a:rPr lang="ru-RU" sz="1800" dirty="0" smtClean="0"/>
              <a:t>цель-содержание-результат –измерительные материалы</a:t>
            </a:r>
          </a:p>
          <a:p>
            <a:r>
              <a:rPr lang="ru-RU" sz="1800" dirty="0" smtClean="0"/>
              <a:t>Завышенные задачи-результаты, несоответствие возрасту, категории детей, и т.д.</a:t>
            </a:r>
          </a:p>
          <a:p>
            <a:r>
              <a:rPr lang="ru-RU" sz="1800" dirty="0"/>
              <a:t>Несоответствие </a:t>
            </a:r>
            <a:r>
              <a:rPr lang="ru-RU" sz="1800" dirty="0" smtClean="0"/>
              <a:t>содержания</a:t>
            </a:r>
          </a:p>
          <a:p>
            <a:r>
              <a:rPr lang="ru-RU" sz="1800" dirty="0" smtClean="0"/>
              <a:t>Неконкретные </a:t>
            </a:r>
            <a:r>
              <a:rPr lang="ru-RU" sz="1800" dirty="0"/>
              <a:t>планируемые </a:t>
            </a:r>
            <a:r>
              <a:rPr lang="ru-RU" sz="1800" dirty="0" smtClean="0"/>
              <a:t>результаты, отсутствие оценочных материалов</a:t>
            </a:r>
          </a:p>
          <a:p>
            <a:endParaRPr lang="ru-RU" sz="18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954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Региональные нормативные документы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31590"/>
            <a:ext cx="8136904" cy="3794118"/>
          </a:xfrm>
        </p:spPr>
        <p:txBody>
          <a:bodyPr/>
          <a:lstStyle/>
          <a:p>
            <a:r>
              <a:rPr lang="ru-RU" dirty="0"/>
              <a:t>Концепция персонифицированного дополнительного образования детей в Хабаровском крае </a:t>
            </a:r>
            <a:r>
              <a:rPr lang="ru-RU" dirty="0" smtClean="0"/>
              <a:t>от </a:t>
            </a:r>
            <a:r>
              <a:rPr lang="ru-RU" dirty="0"/>
              <a:t>05.08.2019г.</a:t>
            </a:r>
          </a:p>
          <a:p>
            <a:r>
              <a:rPr lang="ru-RU" dirty="0" smtClean="0"/>
              <a:t>Правила ПФ </a:t>
            </a:r>
            <a:r>
              <a:rPr lang="ru-RU" dirty="0" err="1" smtClean="0"/>
              <a:t>Миниобр</a:t>
            </a:r>
            <a:r>
              <a:rPr lang="ru-RU" dirty="0" smtClean="0"/>
              <a:t> Хабаровского </a:t>
            </a:r>
            <a:r>
              <a:rPr lang="ru-RU" dirty="0"/>
              <a:t>края от 26.09.2019г. №1321 </a:t>
            </a:r>
            <a:endParaRPr lang="ru-RU" dirty="0" smtClean="0"/>
          </a:p>
          <a:p>
            <a:r>
              <a:rPr lang="ru-RU" dirty="0" smtClean="0"/>
              <a:t>Приказ  </a:t>
            </a:r>
            <a:r>
              <a:rPr lang="ru-RU" dirty="0"/>
              <a:t>КГАОУ ДО РМЦ </a:t>
            </a:r>
            <a:r>
              <a:rPr lang="ru-RU" dirty="0" smtClean="0"/>
              <a:t>№ </a:t>
            </a:r>
            <a:r>
              <a:rPr lang="ru-RU" dirty="0"/>
              <a:t>383П от 26.09.2019 об утверждении Положения о дополнительной общеобразовательной программе в Хабаровском </a:t>
            </a:r>
            <a:r>
              <a:rPr lang="ru-RU" sz="1600" dirty="0" smtClean="0"/>
              <a:t>крае. </a:t>
            </a:r>
            <a:r>
              <a:rPr lang="ru-RU" sz="1600" u="sng" dirty="0" smtClean="0"/>
              <a:t>https</a:t>
            </a:r>
            <a:r>
              <a:rPr lang="ru-RU" sz="1600" u="sng" dirty="0"/>
              <a:t>://kcdod.khb.ru/files/documents/15474_pr_383p_26_09_2019.pdf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5041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50" y="398400"/>
            <a:ext cx="7370700" cy="5171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Примерные формулировки целей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915566"/>
            <a:ext cx="8424936" cy="4010142"/>
          </a:xfrm>
        </p:spPr>
        <p:txBody>
          <a:bodyPr/>
          <a:lstStyle/>
          <a:p>
            <a:r>
              <a:rPr lang="ru-RU" sz="2000" dirty="0" smtClean="0"/>
              <a:t>Развитие технической\исследовательской культуры Формирование у учащихся проектного мышления</a:t>
            </a:r>
          </a:p>
          <a:p>
            <a:r>
              <a:rPr lang="ru-RU" sz="2000" dirty="0" smtClean="0"/>
              <a:t>Становление\формирование основ естественнонаучного мировоззрения </a:t>
            </a:r>
          </a:p>
          <a:p>
            <a:r>
              <a:rPr lang="ru-RU" sz="2000" dirty="0" smtClean="0"/>
              <a:t>Формирование экологического сознания\поведения</a:t>
            </a:r>
          </a:p>
          <a:p>
            <a:r>
              <a:rPr lang="ru-RU" sz="2000" dirty="0" smtClean="0"/>
              <a:t>Развитие\совершенствование познавательных способностей</a:t>
            </a:r>
          </a:p>
          <a:p>
            <a:r>
              <a:rPr lang="ru-RU" sz="2000" dirty="0" smtClean="0"/>
              <a:t>Развитие способностей анализировать\ конструировать\логического мышления</a:t>
            </a:r>
          </a:p>
          <a:p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30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8873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50" y="0"/>
            <a:ext cx="7370700" cy="5555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31</a:t>
            </a:fld>
            <a:endParaRPr lang="en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377417"/>
              </p:ext>
            </p:extLst>
          </p:nvPr>
        </p:nvGraphicFramePr>
        <p:xfrm>
          <a:off x="295103" y="544995"/>
          <a:ext cx="8669385" cy="4236720"/>
        </p:xfrm>
        <a:graphic>
          <a:graphicData uri="http://schemas.openxmlformats.org/drawingml/2006/table">
            <a:tbl>
              <a:tblPr firstRow="1" bandRow="1">
                <a:tableStyleId>{A2AC24C2-DC19-4B9A-BDB2-7D3FDC3796CF}</a:tableStyleId>
              </a:tblPr>
              <a:tblGrid>
                <a:gridCol w="2700034"/>
                <a:gridCol w="3168352"/>
                <a:gridCol w="2800999"/>
              </a:tblGrid>
              <a:tr h="43204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Предметные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Метапредметные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Личностные </a:t>
                      </a:r>
                      <a:endParaRPr lang="ru-RU" sz="2400" dirty="0"/>
                    </a:p>
                  </a:txBody>
                  <a:tcPr/>
                </a:tc>
              </a:tr>
              <a:tr h="8010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Научить основам</a:t>
                      </a:r>
                      <a:r>
                        <a:rPr lang="ru-RU" sz="1600" baseline="0" dirty="0" smtClean="0"/>
                        <a:t> работы с </a:t>
                      </a:r>
                      <a:r>
                        <a:rPr lang="ru-RU" sz="1600" baseline="0" dirty="0" err="1" smtClean="0"/>
                        <a:t>наноматериалами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Способствовать</a:t>
                      </a:r>
                      <a:r>
                        <a:rPr lang="ru-RU" sz="1600" baseline="0" dirty="0" smtClean="0"/>
                        <a:t> развитию коммуникативных компетенций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Способствовать</a:t>
                      </a:r>
                      <a:r>
                        <a:rPr lang="ru-RU" sz="1600" baseline="0" dirty="0" smtClean="0"/>
                        <a:t> развитию чувства коллективизма\ доброжелательности\ взаимопомощи</a:t>
                      </a:r>
                      <a:endParaRPr lang="ru-RU" sz="1600" dirty="0"/>
                    </a:p>
                  </a:txBody>
                  <a:tcPr/>
                </a:tc>
              </a:tr>
              <a:tr h="8010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Научить основам биотехнологии\исследовательской  деятельности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Научить основам проектной\исследовательской деятельности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Воспитание бережного отношение к природе\</a:t>
                      </a:r>
                      <a:r>
                        <a:rPr lang="ru-RU" sz="1600" baseline="0" dirty="0" smtClean="0"/>
                        <a:t> друг к другу</a:t>
                      </a:r>
                      <a:endParaRPr lang="ru-RU" sz="1600" dirty="0"/>
                    </a:p>
                  </a:txBody>
                  <a:tcPr/>
                </a:tc>
              </a:tr>
              <a:tr h="8010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Сформировать устойчивую мотивацию к виду деятельности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Научить</a:t>
                      </a:r>
                      <a:r>
                        <a:rPr lang="ru-RU" sz="1600" baseline="0" dirty="0" smtClean="0"/>
                        <a:t> работать с информационными источниками\ </a:t>
                      </a:r>
                      <a:r>
                        <a:rPr lang="ru-RU" sz="1600" baseline="0" dirty="0" err="1" smtClean="0"/>
                        <a:t>медибезопасности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ценностного отношения к живой</a:t>
                      </a:r>
                      <a:r>
                        <a:rPr lang="ru-RU" sz="1600" baseline="0" dirty="0" smtClean="0"/>
                        <a:t> и неживой природе\ своему здоровью\ ЗОЖ</a:t>
                      </a:r>
                      <a:endParaRPr lang="ru-RU" sz="1600" dirty="0"/>
                    </a:p>
                  </a:txBody>
                  <a:tcPr/>
                </a:tc>
              </a:tr>
              <a:tr h="801057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Способствовать развитию лидерских качеств\ навыков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err="1" smtClean="0"/>
                        <a:t>самопрезентации</a:t>
                      </a:r>
                      <a:r>
                        <a:rPr lang="ru-RU" sz="1600" dirty="0" smtClean="0"/>
                        <a:t>\презентации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1879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32</a:t>
            </a:fld>
            <a:endParaRPr lang="en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140736"/>
              </p:ext>
            </p:extLst>
          </p:nvPr>
        </p:nvGraphicFramePr>
        <p:xfrm>
          <a:off x="1331640" y="1707654"/>
          <a:ext cx="6096000" cy="2652714"/>
        </p:xfrm>
        <a:graphic>
          <a:graphicData uri="http://schemas.openxmlformats.org/drawingml/2006/table">
            <a:tbl>
              <a:tblPr firstRow="1" bandRow="1">
                <a:tableStyleId>{A2AC24C2-DC19-4B9A-BDB2-7D3FDC3796CF}</a:tableStyleId>
              </a:tblPr>
              <a:tblGrid>
                <a:gridCol w="2032000"/>
                <a:gridCol w="2032000"/>
                <a:gridCol w="2032000"/>
              </a:tblGrid>
              <a:tr h="3582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Задача 1 </a:t>
                      </a:r>
                    </a:p>
                    <a:p>
                      <a:pPr algn="ctr"/>
                      <a:r>
                        <a:rPr lang="ru-RU" dirty="0" smtClean="0"/>
                        <a:t>Личностная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Задача 2 </a:t>
                      </a:r>
                      <a:r>
                        <a:rPr lang="ru-RU" dirty="0" err="1" smtClean="0"/>
                        <a:t>метапредметная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Задача 3</a:t>
                      </a:r>
                    </a:p>
                    <a:p>
                      <a:pPr algn="ctr"/>
                      <a:r>
                        <a:rPr lang="ru-RU" dirty="0" smtClean="0"/>
                        <a:t> предметная</a:t>
                      </a:r>
                      <a:endParaRPr lang="ru-RU" dirty="0"/>
                    </a:p>
                  </a:txBody>
                  <a:tcPr/>
                </a:tc>
              </a:tr>
              <a:tr h="358299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82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29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29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829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829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8955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Диагностическая карта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33</a:t>
            </a:fld>
            <a:endParaRPr lang="en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276749"/>
              </p:ext>
            </p:extLst>
          </p:nvPr>
        </p:nvGraphicFramePr>
        <p:xfrm>
          <a:off x="251520" y="1517858"/>
          <a:ext cx="8856984" cy="3066288"/>
        </p:xfrm>
        <a:graphic>
          <a:graphicData uri="http://schemas.openxmlformats.org/drawingml/2006/table">
            <a:tbl>
              <a:tblPr firstRow="1" firstCol="1" bandRow="1">
                <a:tableStyleId>{A2AC24C2-DC19-4B9A-BDB2-7D3FDC3796CF}</a:tableStyleId>
              </a:tblPr>
              <a:tblGrid>
                <a:gridCol w="882230"/>
                <a:gridCol w="891107"/>
                <a:gridCol w="1115543"/>
                <a:gridCol w="590582"/>
                <a:gridCol w="841018"/>
                <a:gridCol w="1080120"/>
                <a:gridCol w="720080"/>
                <a:gridCol w="864096"/>
                <a:gridCol w="864096"/>
                <a:gridCol w="1008112"/>
              </a:tblGrid>
              <a:tr h="1147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73" marR="52673" marT="0" marB="0"/>
                </a:tc>
                <a:tc>
                  <a:txBody>
                    <a:bodyPr/>
                    <a:lstStyle/>
                    <a:p>
                      <a:pPr indent="18415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Умеет работать в паре, группе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415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Может грамотно сформулировать основную идею проекта, цель и задачи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415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Владеет планированием,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таймингом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415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Может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представить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проект, результаты исследований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415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Умеет обобщать полученные результаты экспериментов, правильно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их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интерпретирует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415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Владеет методами микроскопии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415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Умеет готовить образцы для исследования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415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Знает основные понятия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нанотехнологий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наноматериалов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415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Высокая мотивация (участие в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конк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, регулярное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посещени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занятий)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4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673" marR="526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673" marR="526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673" marR="526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673" marR="526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673" marR="526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673" marR="526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673" marR="526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673" marR="526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673" marR="526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673" marR="5267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6443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50" y="398400"/>
            <a:ext cx="7370700" cy="1200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Диагностическая карта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6650" y="1131590"/>
            <a:ext cx="7370700" cy="3794118"/>
          </a:xfrm>
        </p:spPr>
        <p:txBody>
          <a:bodyPr/>
          <a:lstStyle/>
          <a:p>
            <a:pPr marL="7620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Каждый критерий оценивается в баллах от 1 до 10. 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Высокий уровень усвоения – 80% и более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Средний – 60-80%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Низкий - до 60 %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34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33416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ДООП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28596" y="928676"/>
            <a:ext cx="4036429" cy="3997074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ru-RU" sz="2000" b="1" dirty="0" smtClean="0"/>
              <a:t>Титульный лист </a:t>
            </a:r>
            <a:endParaRPr lang="ru-RU" sz="2000" dirty="0" smtClean="0"/>
          </a:p>
          <a:p>
            <a:r>
              <a:rPr lang="ru-RU" sz="2000" dirty="0" smtClean="0"/>
              <a:t>2.</a:t>
            </a:r>
            <a:r>
              <a:rPr lang="ru-RU" sz="2000" b="1" dirty="0" smtClean="0"/>
              <a:t>Комплекс основных характеристик ДООП:</a:t>
            </a:r>
            <a:endParaRPr lang="ru-RU" sz="2000" dirty="0" smtClean="0"/>
          </a:p>
          <a:p>
            <a:r>
              <a:rPr lang="ru-RU" sz="2000" dirty="0" smtClean="0"/>
              <a:t>Пояснительная записка</a:t>
            </a:r>
          </a:p>
          <a:p>
            <a:r>
              <a:rPr lang="ru-RU" sz="2000" dirty="0" smtClean="0"/>
              <a:t>Учебный план</a:t>
            </a:r>
          </a:p>
          <a:p>
            <a:r>
              <a:rPr lang="ru-RU" sz="2000" dirty="0" smtClean="0"/>
              <a:t>Содержание программы</a:t>
            </a:r>
          </a:p>
          <a:p>
            <a:r>
              <a:rPr lang="ru-RU" sz="2000" dirty="0" smtClean="0"/>
              <a:t>Планируемые результаты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4572000" y="915566"/>
            <a:ext cx="4071966" cy="40101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3.</a:t>
            </a:r>
            <a:r>
              <a:rPr lang="ru-RU" b="1" dirty="0" smtClean="0"/>
              <a:t>Комплекс организационно-педагогических условий:</a:t>
            </a:r>
            <a:endParaRPr lang="ru-RU" dirty="0" smtClean="0"/>
          </a:p>
          <a:p>
            <a:r>
              <a:rPr lang="ru-RU" dirty="0" smtClean="0"/>
              <a:t>Условия реализации программы</a:t>
            </a:r>
          </a:p>
          <a:p>
            <a:r>
              <a:rPr lang="ru-RU" dirty="0" smtClean="0"/>
              <a:t> Формы контроля</a:t>
            </a:r>
          </a:p>
          <a:p>
            <a:r>
              <a:rPr lang="ru-RU" dirty="0" smtClean="0"/>
              <a:t> Оценочные материалы</a:t>
            </a:r>
          </a:p>
          <a:p>
            <a:r>
              <a:rPr lang="ru-RU" dirty="0" smtClean="0"/>
              <a:t>Методическое материалы</a:t>
            </a:r>
          </a:p>
          <a:p>
            <a:r>
              <a:rPr lang="ru-RU" dirty="0" smtClean="0"/>
              <a:t>Рабочие программы и подпрограммы</a:t>
            </a:r>
          </a:p>
          <a:p>
            <a:r>
              <a:rPr lang="ru-RU" dirty="0" smtClean="0"/>
              <a:t>Календарно-учебный график</a:t>
            </a:r>
          </a:p>
          <a:p>
            <a:r>
              <a:rPr lang="ru-RU" dirty="0" smtClean="0"/>
              <a:t>4. </a:t>
            </a:r>
            <a:r>
              <a:rPr lang="ru-RU" b="1" dirty="0" smtClean="0"/>
              <a:t>Список литературы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77" name="Google Shape;177;p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Титульный лист</a:t>
            </a:r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idx="1"/>
          </p:nvPr>
        </p:nvSpPr>
        <p:spPr>
          <a:xfrm>
            <a:off x="886650" y="1071552"/>
            <a:ext cx="6542870" cy="38541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900" dirty="0" smtClean="0"/>
              <a:t> </a:t>
            </a:r>
          </a:p>
          <a:p>
            <a:pPr>
              <a:buNone/>
            </a:pPr>
            <a:r>
              <a:rPr lang="ru-RU" sz="1800" dirty="0" smtClean="0"/>
              <a:t>1. Учредитель организации, учреждение, полное его название</a:t>
            </a:r>
          </a:p>
          <a:p>
            <a:pPr>
              <a:buNone/>
            </a:pPr>
            <a:r>
              <a:rPr lang="ru-RU" sz="1800" dirty="0" smtClean="0"/>
              <a:t>2. Название ДООП с указанием направленности</a:t>
            </a:r>
          </a:p>
          <a:p>
            <a:pPr>
              <a:buNone/>
            </a:pPr>
            <a:r>
              <a:rPr lang="ru-RU" sz="1800" dirty="0" smtClean="0"/>
              <a:t>3. Срок реализации</a:t>
            </a:r>
          </a:p>
          <a:p>
            <a:pPr>
              <a:buNone/>
            </a:pPr>
            <a:r>
              <a:rPr lang="ru-RU" sz="1800" dirty="0" smtClean="0"/>
              <a:t>4. Уровень усвоения (если имеется)</a:t>
            </a:r>
          </a:p>
          <a:p>
            <a:pPr>
              <a:buNone/>
            </a:pPr>
            <a:r>
              <a:rPr lang="ru-RU" sz="1800" dirty="0" smtClean="0"/>
              <a:t>5. Возраст детей (</a:t>
            </a:r>
            <a:r>
              <a:rPr lang="ru-RU" sz="1800" dirty="0" smtClean="0">
                <a:solidFill>
                  <a:srgbClr val="FF0000"/>
                </a:solidFill>
              </a:rPr>
              <a:t>от 5 лет</a:t>
            </a:r>
            <a:r>
              <a:rPr lang="ru-RU" sz="1800" dirty="0" smtClean="0"/>
              <a:t>)</a:t>
            </a:r>
          </a:p>
          <a:p>
            <a:pPr>
              <a:buNone/>
            </a:pPr>
            <a:r>
              <a:rPr lang="ru-RU" sz="1800" dirty="0" smtClean="0"/>
              <a:t>6. ФИО должность </a:t>
            </a:r>
            <a:r>
              <a:rPr lang="ru-RU" sz="1800" dirty="0" err="1" smtClean="0"/>
              <a:t>автора\составителя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7. Место, год создания</a:t>
            </a:r>
          </a:p>
          <a:p>
            <a:pPr>
              <a:buNone/>
            </a:pPr>
            <a:r>
              <a:rPr lang="ru-RU" sz="1800" dirty="0" smtClean="0"/>
              <a:t>8. Кем утверждено (руководитель) и рассмотрено (НМС,ПС, № протокола от)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900" dirty="0" smtClean="0"/>
              <a:t> </a:t>
            </a:r>
          </a:p>
          <a:p>
            <a:pPr>
              <a:buNone/>
            </a:pPr>
            <a:endParaRPr lang="ru-RU" sz="900" dirty="0" smtClean="0"/>
          </a:p>
          <a:p>
            <a:pPr>
              <a:buNone/>
            </a:pPr>
            <a:r>
              <a:rPr lang="ru-RU" sz="900" dirty="0" smtClean="0"/>
              <a:t> </a:t>
            </a:r>
          </a:p>
          <a:p>
            <a:pPr>
              <a:buNone/>
            </a:pPr>
            <a:r>
              <a:rPr lang="ru-RU" sz="900" dirty="0" smtClean="0"/>
              <a:t>	</a:t>
            </a:r>
            <a:endParaRPr lang="ru-RU" sz="900" dirty="0"/>
          </a:p>
        </p:txBody>
      </p:sp>
      <p:sp>
        <p:nvSpPr>
          <p:cNvPr id="160" name="Google Shape;160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sp>
        <p:nvSpPr>
          <p:cNvPr id="147" name="Google Shape;147;p17"/>
          <p:cNvSpPr/>
          <p:nvPr/>
        </p:nvSpPr>
        <p:spPr>
          <a:xfrm rot="10286814">
            <a:off x="6499116" y="1416524"/>
            <a:ext cx="177684" cy="16965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48;p17"/>
          <p:cNvGrpSpPr/>
          <p:nvPr/>
        </p:nvGrpSpPr>
        <p:grpSpPr>
          <a:xfrm>
            <a:off x="7885862" y="419338"/>
            <a:ext cx="899284" cy="899339"/>
            <a:chOff x="6654650" y="3665275"/>
            <a:chExt cx="409100" cy="409125"/>
          </a:xfrm>
        </p:grpSpPr>
        <p:sp>
          <p:nvSpPr>
            <p:cNvPr id="149" name="Google Shape;149;p17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7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1" name="Google Shape;151;p17"/>
          <p:cNvSpPr/>
          <p:nvPr/>
        </p:nvSpPr>
        <p:spPr>
          <a:xfrm>
            <a:off x="6826224" y="1937783"/>
            <a:ext cx="914124" cy="914076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2" name="Google Shape;152;p17"/>
          <p:cNvGrpSpPr/>
          <p:nvPr/>
        </p:nvGrpSpPr>
        <p:grpSpPr>
          <a:xfrm>
            <a:off x="6931317" y="1443562"/>
            <a:ext cx="671511" cy="671549"/>
            <a:chOff x="570875" y="4322250"/>
            <a:chExt cx="443300" cy="443325"/>
          </a:xfrm>
        </p:grpSpPr>
        <p:sp>
          <p:nvSpPr>
            <p:cNvPr id="153" name="Google Shape;153;p17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7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7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7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7" name="Google Shape;157;p17"/>
          <p:cNvSpPr/>
          <p:nvPr/>
        </p:nvSpPr>
        <p:spPr>
          <a:xfrm rot="-1627561">
            <a:off x="7434266" y="487482"/>
            <a:ext cx="280162" cy="26750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7"/>
          <p:cNvSpPr/>
          <p:nvPr/>
        </p:nvSpPr>
        <p:spPr>
          <a:xfrm rot="1504353">
            <a:off x="7841214" y="2080539"/>
            <a:ext cx="280176" cy="267521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7"/>
          <p:cNvSpPr/>
          <p:nvPr/>
        </p:nvSpPr>
        <p:spPr>
          <a:xfrm rot="1973882">
            <a:off x="8121371" y="1454163"/>
            <a:ext cx="192944" cy="18422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записка:</a:t>
            </a:r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idx="1"/>
          </p:nvPr>
        </p:nvSpPr>
        <p:spPr>
          <a:xfrm>
            <a:off x="886650" y="1071552"/>
            <a:ext cx="5197518" cy="38541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900" dirty="0" smtClean="0"/>
              <a:t> </a:t>
            </a:r>
            <a:endParaRPr lang="ru-RU" sz="1800" dirty="0" smtClean="0"/>
          </a:p>
          <a:p>
            <a:r>
              <a:rPr lang="ru-RU" sz="1800" dirty="0" smtClean="0"/>
              <a:t>Классификация по форме организации</a:t>
            </a:r>
          </a:p>
          <a:p>
            <a:r>
              <a:rPr lang="ru-RU" sz="1800" dirty="0" smtClean="0"/>
              <a:t>Направленность, вид деятельности </a:t>
            </a:r>
          </a:p>
          <a:p>
            <a:r>
              <a:rPr lang="ru-RU" sz="1800" dirty="0" smtClean="0"/>
              <a:t>актуальность, педагогическая целесообразность</a:t>
            </a:r>
          </a:p>
          <a:p>
            <a:r>
              <a:rPr lang="ru-RU" sz="1800" dirty="0" smtClean="0"/>
              <a:t> новизна</a:t>
            </a:r>
          </a:p>
          <a:p>
            <a:r>
              <a:rPr lang="ru-RU" sz="1800" dirty="0" smtClean="0"/>
              <a:t> адресат</a:t>
            </a:r>
          </a:p>
          <a:p>
            <a:r>
              <a:rPr lang="ru-RU" sz="1800" dirty="0" smtClean="0"/>
              <a:t> объем и сроки усвоения</a:t>
            </a:r>
          </a:p>
          <a:p>
            <a:r>
              <a:rPr lang="ru-RU" sz="1800" dirty="0" smtClean="0"/>
              <a:t> режим и формы организации занятий.</a:t>
            </a:r>
          </a:p>
          <a:p>
            <a:endParaRPr lang="ru-RU" sz="900" dirty="0" smtClean="0"/>
          </a:p>
          <a:p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900" dirty="0" smtClean="0"/>
              <a:t> </a:t>
            </a:r>
          </a:p>
          <a:p>
            <a:pPr>
              <a:buNone/>
            </a:pPr>
            <a:endParaRPr lang="ru-RU" sz="900" dirty="0" smtClean="0"/>
          </a:p>
          <a:p>
            <a:pPr>
              <a:buNone/>
            </a:pPr>
            <a:r>
              <a:rPr lang="ru-RU" sz="900" dirty="0" smtClean="0"/>
              <a:t> </a:t>
            </a:r>
          </a:p>
          <a:p>
            <a:pPr>
              <a:buNone/>
            </a:pPr>
            <a:r>
              <a:rPr lang="ru-RU" sz="900" dirty="0" smtClean="0"/>
              <a:t>	</a:t>
            </a:r>
            <a:endParaRPr lang="ru-RU" sz="900" dirty="0"/>
          </a:p>
        </p:txBody>
      </p:sp>
      <p:sp>
        <p:nvSpPr>
          <p:cNvPr id="160" name="Google Shape;160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sp>
        <p:nvSpPr>
          <p:cNvPr id="147" name="Google Shape;147;p17"/>
          <p:cNvSpPr/>
          <p:nvPr/>
        </p:nvSpPr>
        <p:spPr>
          <a:xfrm rot="10286814">
            <a:off x="6499116" y="1416524"/>
            <a:ext cx="177684" cy="16965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oogle Shape;148;p17"/>
          <p:cNvGrpSpPr/>
          <p:nvPr/>
        </p:nvGrpSpPr>
        <p:grpSpPr>
          <a:xfrm>
            <a:off x="7885862" y="419338"/>
            <a:ext cx="899284" cy="899339"/>
            <a:chOff x="6654650" y="3665275"/>
            <a:chExt cx="409100" cy="409125"/>
          </a:xfrm>
        </p:grpSpPr>
        <p:sp>
          <p:nvSpPr>
            <p:cNvPr id="149" name="Google Shape;149;p17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7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1" name="Google Shape;151;p17"/>
          <p:cNvSpPr/>
          <p:nvPr/>
        </p:nvSpPr>
        <p:spPr>
          <a:xfrm>
            <a:off x="6368356" y="3649558"/>
            <a:ext cx="2524124" cy="914076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FF0000"/>
                </a:solidFill>
              </a:rPr>
              <a:t>Неправильно : </a:t>
            </a:r>
            <a:r>
              <a:rPr lang="ru-RU" dirty="0" smtClean="0"/>
              <a:t>логопедия, подготовка к школе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Правильно</a:t>
            </a:r>
            <a:r>
              <a:rPr lang="ru-RU" dirty="0" smtClean="0"/>
              <a:t>: интеллектуальное развитие</a:t>
            </a:r>
            <a:endParaRPr dirty="0"/>
          </a:p>
        </p:txBody>
      </p:sp>
      <p:sp>
        <p:nvSpPr>
          <p:cNvPr id="157" name="Google Shape;157;p17"/>
          <p:cNvSpPr/>
          <p:nvPr/>
        </p:nvSpPr>
        <p:spPr>
          <a:xfrm rot="-1627561">
            <a:off x="7434266" y="487482"/>
            <a:ext cx="280162" cy="26750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7"/>
          <p:cNvSpPr/>
          <p:nvPr/>
        </p:nvSpPr>
        <p:spPr>
          <a:xfrm rot="1973882">
            <a:off x="8121371" y="1454163"/>
            <a:ext cx="192944" cy="18422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301060" y="987574"/>
            <a:ext cx="2388794" cy="24249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1.Техническая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Художественная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3.Естественнонаучная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Туристско-краеведческая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Социально-гуманитарная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Физкультурно-спортивная</a:t>
            </a:r>
          </a:p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50" y="398400"/>
            <a:ext cx="7933822" cy="857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Приказ 196 «…ДОП </a:t>
            </a:r>
            <a:r>
              <a:rPr lang="ru-RU" dirty="0">
                <a:solidFill>
                  <a:schemeClr val="tx1"/>
                </a:solidFill>
              </a:rPr>
              <a:t>должна быть направлена </a:t>
            </a:r>
            <a:r>
              <a:rPr lang="ru-RU" dirty="0" smtClean="0">
                <a:solidFill>
                  <a:schemeClr val="tx1"/>
                </a:solidFill>
              </a:rPr>
              <a:t>на: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31590"/>
            <a:ext cx="8280920" cy="3794118"/>
          </a:xfrm>
        </p:spPr>
        <p:txBody>
          <a:bodyPr>
            <a:normAutofit fontScale="92500" lnSpcReduction="10000"/>
          </a:bodyPr>
          <a:lstStyle/>
          <a:p>
            <a:pPr marL="0" indent="265113"/>
            <a:r>
              <a:rPr lang="ru-RU" sz="1800" dirty="0" smtClean="0"/>
              <a:t>формирование </a:t>
            </a:r>
            <a:r>
              <a:rPr lang="ru-RU" sz="1800" dirty="0"/>
              <a:t>и развитие творческих </a:t>
            </a:r>
            <a:r>
              <a:rPr lang="ru-RU" sz="1800" dirty="0" smtClean="0"/>
              <a:t>способностей;</a:t>
            </a:r>
          </a:p>
          <a:p>
            <a:pPr marL="0" indent="265113"/>
            <a:r>
              <a:rPr lang="ru-RU" sz="1800" dirty="0" smtClean="0"/>
              <a:t>удовлетворение </a:t>
            </a:r>
            <a:r>
              <a:rPr lang="ru-RU" sz="1800" dirty="0"/>
              <a:t>индивидуальных потребностей обучающихся в интеллектуальном, нравственном, художественно-эстетическом развитии, а также в занятиях физической культурой и спортом</a:t>
            </a:r>
            <a:r>
              <a:rPr lang="ru-RU" sz="1800" dirty="0" smtClean="0"/>
              <a:t>;</a:t>
            </a:r>
          </a:p>
          <a:p>
            <a:pPr marL="0" indent="265113"/>
            <a:r>
              <a:rPr lang="ru-RU" sz="1800" dirty="0" smtClean="0"/>
              <a:t>формирование </a:t>
            </a:r>
            <a:r>
              <a:rPr lang="ru-RU" sz="1800" dirty="0"/>
              <a:t>культуры здорового и безопасного образа жизни</a:t>
            </a:r>
            <a:r>
              <a:rPr lang="ru-RU" sz="1800" dirty="0" smtClean="0"/>
              <a:t>;</a:t>
            </a:r>
          </a:p>
          <a:p>
            <a:pPr marL="0" indent="265113"/>
            <a:r>
              <a:rPr lang="ru-RU" sz="1800" dirty="0" smtClean="0"/>
              <a:t>обеспечение </a:t>
            </a:r>
            <a:r>
              <a:rPr lang="ru-RU" sz="1800" dirty="0"/>
              <a:t>духовно-нравственного, гражданско-патриотического, военно-патриотического, трудового воспитания обучающихся</a:t>
            </a:r>
            <a:r>
              <a:rPr lang="ru-RU" sz="1800" dirty="0" smtClean="0"/>
              <a:t>;</a:t>
            </a:r>
          </a:p>
          <a:p>
            <a:pPr marL="0" indent="265113"/>
            <a:r>
              <a:rPr lang="ru-RU" sz="1800" dirty="0" smtClean="0"/>
              <a:t>выявление</a:t>
            </a:r>
            <a:r>
              <a:rPr lang="ru-RU" sz="1800" dirty="0"/>
              <a:t>, развитие и поддержку талантливых </a:t>
            </a:r>
            <a:r>
              <a:rPr lang="ru-RU" sz="1800" dirty="0" smtClean="0"/>
              <a:t>обучающихся;</a:t>
            </a:r>
          </a:p>
          <a:p>
            <a:pPr marL="0" indent="265113"/>
            <a:r>
              <a:rPr lang="ru-RU" sz="1800" dirty="0" smtClean="0"/>
              <a:t>профессиональную </a:t>
            </a:r>
            <a:r>
              <a:rPr lang="ru-RU" sz="1800" dirty="0"/>
              <a:t>ориентацию обучающихся</a:t>
            </a:r>
            <a:r>
              <a:rPr lang="ru-RU" sz="1800" dirty="0" smtClean="0"/>
              <a:t>;</a:t>
            </a:r>
          </a:p>
          <a:p>
            <a:pPr marL="0" indent="265113"/>
            <a:r>
              <a:rPr lang="ru-RU" sz="1800" dirty="0" smtClean="0"/>
              <a:t>создание </a:t>
            </a:r>
            <a:r>
              <a:rPr lang="ru-RU" sz="1800" dirty="0"/>
              <a:t>и обеспечение необходимых условий для личностного развития, профессионального самоопределения и творческого труда обучающихся;</a:t>
            </a:r>
            <a:br>
              <a:rPr lang="ru-RU" sz="1800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3748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Приказ 196 «…ДОП должна быть направлена на: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059582"/>
            <a:ext cx="7789806" cy="3866126"/>
          </a:xfrm>
        </p:spPr>
        <p:txBody>
          <a:bodyPr>
            <a:normAutofit lnSpcReduction="10000"/>
          </a:bodyPr>
          <a:lstStyle/>
          <a:p>
            <a:pPr marL="0" indent="265113"/>
            <a:r>
              <a:rPr lang="ru-RU" sz="1800" dirty="0"/>
              <a:t>подготовку спортивного резерва и спортсменов высокого класса в соответствии с федеральными стандартами спортивной подготовки, в том числе из числа обучающихся с ограниченными возможностями здоровья, детей-инвалидов и инвалидов</a:t>
            </a:r>
            <a:r>
              <a:rPr lang="ru-RU" sz="1800" dirty="0" smtClean="0"/>
              <a:t>;</a:t>
            </a:r>
          </a:p>
          <a:p>
            <a:pPr marL="0" indent="265113"/>
            <a:r>
              <a:rPr lang="ru-RU" sz="1800" dirty="0" smtClean="0"/>
              <a:t>социализацию </a:t>
            </a:r>
            <a:r>
              <a:rPr lang="ru-RU" sz="1800" dirty="0"/>
              <a:t>и адаптацию обучающихся к жизни в обществе</a:t>
            </a:r>
            <a:r>
              <a:rPr lang="ru-RU" sz="1800" dirty="0" smtClean="0"/>
              <a:t>;</a:t>
            </a:r>
          </a:p>
          <a:p>
            <a:pPr marL="0" indent="265113"/>
            <a:r>
              <a:rPr lang="ru-RU" sz="1800" dirty="0" smtClean="0"/>
              <a:t>формирование </a:t>
            </a:r>
            <a:r>
              <a:rPr lang="ru-RU" sz="1800" dirty="0"/>
              <a:t>общей культуры обучающихся</a:t>
            </a:r>
            <a:r>
              <a:rPr lang="ru-RU" sz="1800" dirty="0" smtClean="0"/>
              <a:t>;</a:t>
            </a:r>
          </a:p>
          <a:p>
            <a:pPr marL="0" indent="265113"/>
            <a:r>
              <a:rPr lang="ru-RU" sz="1800" dirty="0" smtClean="0"/>
              <a:t>удовлетворение </a:t>
            </a:r>
            <a:r>
              <a:rPr lang="ru-RU" sz="1800" dirty="0"/>
              <a:t>иных образовательных потребностей и интересов обучающихся, не противоречащих законодательству Российской Федерации, осуществляемых за </a:t>
            </a:r>
            <a:r>
              <a:rPr lang="ru-RU" sz="1800" b="1" dirty="0"/>
              <a:t>пределами федеральных государственных образовательных стандартов и федеральных государственных требований.</a:t>
            </a:r>
          </a:p>
          <a:p>
            <a:pPr marL="0" indent="265113"/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014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398400"/>
            <a:ext cx="8358246" cy="673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Актуальность - своевременность, современность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42845" y="928676"/>
            <a:ext cx="8317587" cy="3997074"/>
          </a:xfrm>
        </p:spPr>
        <p:txBody>
          <a:bodyPr/>
          <a:lstStyle/>
          <a:p>
            <a:pPr lvl="0"/>
            <a:endParaRPr lang="ru-RU" sz="2000" dirty="0" smtClean="0"/>
          </a:p>
          <a:p>
            <a:pPr lvl="0"/>
            <a:r>
              <a:rPr lang="ru-RU" sz="2400" dirty="0" smtClean="0"/>
              <a:t>актуальность для общества (</a:t>
            </a:r>
            <a:r>
              <a:rPr lang="ru-RU" sz="2400" dirty="0" err="1" smtClean="0"/>
              <a:t>востребованность</a:t>
            </a:r>
            <a:r>
              <a:rPr lang="ru-RU" sz="2400" dirty="0" smtClean="0"/>
              <a:t> в современном обществе)</a:t>
            </a:r>
          </a:p>
          <a:p>
            <a:pPr lvl="0"/>
            <a:r>
              <a:rPr lang="ru-RU" sz="2400" dirty="0" smtClean="0"/>
              <a:t>актуальность для образования (соответствие Концепции развития ДО, приказу 196)</a:t>
            </a:r>
          </a:p>
          <a:p>
            <a:pPr lvl="0"/>
            <a:r>
              <a:rPr lang="ru-RU" sz="2400" dirty="0" smtClean="0"/>
              <a:t>актуальность для ребенка (что ребенок приобретет и как изменится)</a:t>
            </a:r>
          </a:p>
          <a:p>
            <a:endParaRPr lang="ru-RU" sz="2000" dirty="0" smtClean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4071934" y="928676"/>
            <a:ext cx="4929222" cy="399707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77" name="Google Shape;177;p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2594</TotalTime>
  <Words>1749</Words>
  <Application>Microsoft Office PowerPoint</Application>
  <PresentationFormat>Экран (16:9)</PresentationFormat>
  <Paragraphs>367</Paragraphs>
  <Slides>34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Arial</vt:lpstr>
      <vt:lpstr>Calibri</vt:lpstr>
      <vt:lpstr>Century Gothic</vt:lpstr>
      <vt:lpstr>Times New Roman</vt:lpstr>
      <vt:lpstr>Wingdings 3</vt:lpstr>
      <vt:lpstr>Легкий дым</vt:lpstr>
      <vt:lpstr> Особенности разработки и реализации дополнительных общеобразовательных общеразвивающих программ,                     Начальник отдела воспитания и дополнительного образования ХК ИРО Патрина Светлана Сергеевна</vt:lpstr>
      <vt:lpstr>Федеральные нормативные документы </vt:lpstr>
      <vt:lpstr>Региональные нормативные документы</vt:lpstr>
      <vt:lpstr>Структура ДООП  </vt:lpstr>
      <vt:lpstr>Титульный лист</vt:lpstr>
      <vt:lpstr>Пояснительная записка:</vt:lpstr>
      <vt:lpstr>Приказ 196 «…ДОП должна быть направлена на:</vt:lpstr>
      <vt:lpstr>Приказ 196 «…ДОП должна быть направлена на:</vt:lpstr>
      <vt:lpstr>Актуальность - своевременность, современность  </vt:lpstr>
      <vt:lpstr>Актуальные форматы ДОП</vt:lpstr>
      <vt:lpstr>Классификация по форме организации : </vt:lpstr>
      <vt:lpstr>Новизна </vt:lpstr>
      <vt:lpstr>неправильно</vt:lpstr>
      <vt:lpstr>Адресат программы: </vt:lpstr>
      <vt:lpstr> Срок реализации программы зависит от ее уровня и цели</vt:lpstr>
      <vt:lpstr>Объем программы и режим работы (на группу)                       </vt:lpstr>
      <vt:lpstr>Цель ДООП  </vt:lpstr>
      <vt:lpstr>Задачи ДООП -  это пути достижения цели </vt:lpstr>
      <vt:lpstr>Варианты глаголов, которые можно использовать для формулировки задач ДООП </vt:lpstr>
      <vt:lpstr>Учебный план - это перечень блоков тем или модулей с указанием количества часов (36 недель) </vt:lpstr>
      <vt:lpstr>Содержание программы включает; </vt:lpstr>
      <vt:lpstr>Планируемые результаты</vt:lpstr>
      <vt:lpstr>Задача: научить основам проектной деятельности</vt:lpstr>
      <vt:lpstr>Комплекс организационно-педагогических условий </vt:lpstr>
      <vt:lpstr>Презентация PowerPoint</vt:lpstr>
      <vt:lpstr>Методическое обеспечение. </vt:lpstr>
      <vt:lpstr>календарный учебный график</vt:lpstr>
      <vt:lpstr>Список источников</vt:lpstr>
      <vt:lpstr>Распространенные ошибки</vt:lpstr>
      <vt:lpstr>Примерные формулировки целей</vt:lpstr>
      <vt:lpstr>задачи</vt:lpstr>
      <vt:lpstr>Цель:</vt:lpstr>
      <vt:lpstr>Диагностическая карта</vt:lpstr>
      <vt:lpstr> Диагностическая карта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Технические и содержательные аспекты проведения экспертизы ДООП      Методист ЦНМО Патрина С.С.</dc:title>
  <dc:creator>Светлана Патрина</dc:creator>
  <cp:lastModifiedBy>Пользователь</cp:lastModifiedBy>
  <cp:revision>130</cp:revision>
  <dcterms:modified xsi:type="dcterms:W3CDTF">2022-03-02T00:57:07Z</dcterms:modified>
</cp:coreProperties>
</file>