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82" r:id="rId5"/>
    <p:sldId id="281" r:id="rId6"/>
    <p:sldId id="268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3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9B853-4260-45C1-8370-8A09BB91F1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4B3F235-F8AB-41B1-848D-7140E9299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F152D7-B534-46AF-B2BB-9B5D24251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5FCF-80E1-4891-8F63-F76AA40E768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C82FD9-62D7-44ED-94AD-D13F75C48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D52331-1D67-4909-A790-E4DB0A333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648B6-D19D-4420-83C5-FC2C76481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034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D07974-4D58-484F-A0C0-7E9BFE20E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0C7A519-C432-4DB7-BD95-04EC6E4FBE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3BC1C8-7BF1-4390-A2DF-B833C26A6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5FCF-80E1-4891-8F63-F76AA40E768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0714D0-5948-4BAF-B00E-B51FF52EC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5B9830-58BC-4667-A82E-102E4AEC8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648B6-D19D-4420-83C5-FC2C76481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46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B91291F-4B97-47D6-BB90-C4CC3B8F16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60AA7C-ADEB-402B-B3A9-43E381D38C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8DFC41-A5B4-4037-938C-B9466C0FB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5FCF-80E1-4891-8F63-F76AA40E768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66765C-F01D-4799-8579-E84F769FC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60164A-419A-41F0-B2EA-E4E83837A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648B6-D19D-4420-83C5-FC2C76481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102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D559C-9502-405D-BFD9-C2D4E0637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3598C2-D1D4-46C6-B70E-7B22D1B2F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C5F1EF-C4B9-4E47-9633-B5A55F010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5FCF-80E1-4891-8F63-F76AA40E768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ADDC65-614B-4F10-A92A-0F39C5AE0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1F90EB-FB55-49B2-9E9F-96A4638B9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648B6-D19D-4420-83C5-FC2C76481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38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5F461B-6B2B-4467-B1C7-1B75F1BCA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7FCD37-3B80-413D-AE83-40E271C3B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F19C04-7A3B-44CB-A79F-EF9594FB8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5FCF-80E1-4891-8F63-F76AA40E768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35A9AE-241F-4E33-8AC9-91D2BC496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13FAAF-9D8A-47F0-9A2D-AC7B0773C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648B6-D19D-4420-83C5-FC2C76481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33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728CE3-F50D-4EE7-8B11-DC5D71AF8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72EC0D-8347-4E17-A18C-99B52BA2C9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E9C8229-9250-4C92-B198-EBDB938F88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C6E3A7-97EC-414C-849B-C3C3EAF16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5FCF-80E1-4891-8F63-F76AA40E768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D148663-9AFF-4929-9AE6-BA2BF7877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3D2B36-1156-401D-8117-9AE58EECD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648B6-D19D-4420-83C5-FC2C76481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27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525D1D-36D3-4AC9-BE25-819C8477B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9F5F55-02A7-497E-B836-D9DDAE482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C18CBB9-E103-4FEB-B237-E9912ECD51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D0AB816-E08D-473B-88F2-5672308C7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0B597B0-8EFE-441F-8F3C-94FA4A5B8F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6969F6F-CB8C-42BA-ADB6-D9841770F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5FCF-80E1-4891-8F63-F76AA40E768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F123152-C80E-405A-AC8A-F6A5396ED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7DB9F00-4DF1-457F-992E-DD0C0D17D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648B6-D19D-4420-83C5-FC2C76481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198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EDD3AB-2C95-4934-871F-7A2B0EC02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0CBE914-73D3-4245-B25F-7573126CE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5FCF-80E1-4891-8F63-F76AA40E768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2827D9A-DAB2-4B88-9888-F211E9F9B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CCB0066-5EE4-4027-9233-BD609D458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648B6-D19D-4420-83C5-FC2C76481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818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137193-8642-4D11-ABB7-DC74796E4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5FCF-80E1-4891-8F63-F76AA40E768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794196B-B049-4C9A-80C7-43B029989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7998EBD-0111-4248-99E2-003DE1B64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648B6-D19D-4420-83C5-FC2C76481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075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DDA366-B687-42D3-927C-86CCC7D85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C83AA8-2A97-43C1-95C3-3791CA18A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DC27387-FC8A-497D-B284-3D8BE0373B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21A47F-2E74-440D-B4E7-53B40DE68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5FCF-80E1-4891-8F63-F76AA40E768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438C-B6C5-4563-B6E3-931F6D62E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2B106C-12F5-4089-9FDE-52E0C5F5F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648B6-D19D-4420-83C5-FC2C76481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990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A0FA0-9E32-4D2C-B4AF-F03A63881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E5FA72-EC4C-4A80-8630-8ABC385A29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249DA34-100D-4BEC-A685-9786B6C1B9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2926C1-B9FF-40DD-878B-3EC609F69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5FCF-80E1-4891-8F63-F76AA40E768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751E2F-BE9B-49AB-8630-295BDC97F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61D064-0B0F-4D37-A367-E5BAAEAFF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648B6-D19D-4420-83C5-FC2C76481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007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7000">
              <a:srgbClr val="00B050"/>
            </a:gs>
            <a:gs pos="8000">
              <a:srgbClr val="64C39F"/>
            </a:gs>
            <a:gs pos="24000">
              <a:srgbClr val="32BA78"/>
            </a:gs>
            <a:gs pos="99000">
              <a:srgbClr val="64C39F"/>
            </a:gs>
            <a:gs pos="58000">
              <a:srgbClr val="92D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8572D8-ABBC-4F88-B45C-DC5F8310A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76DC18-AD25-47C8-B236-8F7DC531D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5F7FDF-70E5-4065-AD12-97ED3CA0BB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45FCF-80E1-4891-8F63-F76AA40E768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EB7E92-0160-43BC-9811-7332A33BA9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2C4037-31B4-4860-8773-14D117CAFB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648B6-D19D-4420-83C5-FC2C76481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575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infourok.ru/webinar/59.html%20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AD4FF3-04AC-489A-B04A-7D24050EC9CB}"/>
              </a:ext>
            </a:extLst>
          </p:cNvPr>
          <p:cNvSpPr txBox="1"/>
          <p:nvPr/>
        </p:nvSpPr>
        <p:spPr>
          <a:xfrm rot="10800000" flipV="1">
            <a:off x="2133600" y="2443729"/>
            <a:ext cx="86536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rgbClr val="C00000"/>
                </a:solidFill>
              </a:rPr>
              <a:t>Клиповое мышление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9C898BB-ECA2-4700-B689-3FFEBA1D8B54}"/>
              </a:ext>
            </a:extLst>
          </p:cNvPr>
          <p:cNvSpPr/>
          <p:nvPr/>
        </p:nvSpPr>
        <p:spPr>
          <a:xfrm>
            <a:off x="3684104" y="172278"/>
            <a:ext cx="54598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Муниципальное образовательное учреждение</a:t>
            </a:r>
            <a:br>
              <a:rPr lang="ru-RU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Дополнительного образования</a:t>
            </a:r>
            <a:br>
              <a:rPr lang="ru-RU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«Центр внешкольной работы «Юность»</a:t>
            </a:r>
            <a:br>
              <a:rPr lang="ru-RU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г.Комсомольск</a:t>
            </a:r>
            <a:r>
              <a:rPr lang="ru-RU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-на-Амуре</a:t>
            </a:r>
            <a:br>
              <a:rPr lang="ru-RU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ru-RU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2022г.</a:t>
            </a:r>
            <a:br>
              <a:rPr lang="en-US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kern="0" dirty="0">
              <a:solidFill>
                <a:prstClr val="black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6E35AE-1D7D-43DA-9CE3-7B62CF052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145" y="5684090"/>
            <a:ext cx="4566300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261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0F3C6EE-6C30-4B0D-9F9E-A5FA661A3A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20688" r="603" b="14009"/>
          <a:stretch/>
        </p:blipFill>
        <p:spPr>
          <a:xfrm>
            <a:off x="341560" y="1379003"/>
            <a:ext cx="11508880" cy="4478455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86A681-0129-4E5D-99C7-8CAAC93096AB}"/>
              </a:ext>
            </a:extLst>
          </p:cNvPr>
          <p:cNvSpPr txBox="1"/>
          <p:nvPr/>
        </p:nvSpPr>
        <p:spPr>
          <a:xfrm>
            <a:off x="3021496" y="357809"/>
            <a:ext cx="6904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>
                <a:solidFill>
                  <a:srgbClr val="990099"/>
                </a:solidFill>
              </a:rPr>
              <a:t>Признаки клипового мышления </a:t>
            </a:r>
            <a:endParaRPr lang="ru-RU" sz="3600" b="1" dirty="0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613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0CA8CB-AC52-4E94-BE1A-8FFE33B30D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1" t="19329" b="14202"/>
          <a:stretch/>
        </p:blipFill>
        <p:spPr>
          <a:xfrm>
            <a:off x="238539" y="1259316"/>
            <a:ext cx="11489634" cy="4558387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16B598-258C-442C-BCE3-C328804269E5}"/>
              </a:ext>
            </a:extLst>
          </p:cNvPr>
          <p:cNvSpPr txBox="1"/>
          <p:nvPr/>
        </p:nvSpPr>
        <p:spPr>
          <a:xfrm>
            <a:off x="2902226" y="265043"/>
            <a:ext cx="7341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>
                <a:solidFill>
                  <a:srgbClr val="990099"/>
                </a:solidFill>
              </a:rPr>
              <a:t>Признаки клипового мышления </a:t>
            </a:r>
            <a:endParaRPr lang="ru-RU" sz="3600" b="1" dirty="0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727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9DD381A-7C4D-4BC9-A2A6-44648915C0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2" t="26942" b="27728"/>
          <a:stretch/>
        </p:blipFill>
        <p:spPr>
          <a:xfrm>
            <a:off x="543340" y="1688657"/>
            <a:ext cx="11304104" cy="3108630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44694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C6569D-3396-4DE1-A0D9-28A92ECF35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3" b="21546"/>
          <a:stretch/>
        </p:blipFill>
        <p:spPr>
          <a:xfrm>
            <a:off x="0" y="954156"/>
            <a:ext cx="12192000" cy="442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322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C63758-FB29-4390-8E4A-7F127DA44C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9" t="28943" r="4891" b="34686"/>
          <a:stretch/>
        </p:blipFill>
        <p:spPr>
          <a:xfrm>
            <a:off x="940904" y="1892092"/>
            <a:ext cx="10575236" cy="2494377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39419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2F56F33-8F91-4DA3-8EA3-8EE16ECC67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1" t="11014" r="6087" b="21740"/>
          <a:stretch/>
        </p:blipFill>
        <p:spPr>
          <a:xfrm>
            <a:off x="722243" y="834888"/>
            <a:ext cx="10747513" cy="4611756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9983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6C23A96-CDC1-4793-BB5E-D6983B5CF1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9" t="25314" r="4881" b="26183"/>
          <a:stretch/>
        </p:blipFill>
        <p:spPr>
          <a:xfrm>
            <a:off x="821633" y="1550505"/>
            <a:ext cx="10775319" cy="3326295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53792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411A55-52A9-45D2-80D5-9765C0594F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9" t="26474" r="2790" b="34879"/>
          <a:stretch/>
        </p:blipFill>
        <p:spPr>
          <a:xfrm>
            <a:off x="1086678" y="1815548"/>
            <a:ext cx="10420514" cy="2650435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27184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A57FD6-C44A-415D-9DFE-3B251057C5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" t="12753" r="4131" b="19227"/>
          <a:stretch/>
        </p:blipFill>
        <p:spPr>
          <a:xfrm>
            <a:off x="543339" y="874644"/>
            <a:ext cx="11145078" cy="4664766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173209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0F50F04-8DA1-4B8B-9F7E-308356E66C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8" t="19904" r="2064" b="22125"/>
          <a:stretch/>
        </p:blipFill>
        <p:spPr>
          <a:xfrm>
            <a:off x="662608" y="1441174"/>
            <a:ext cx="11105323" cy="3975652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515374-6864-48E5-9609-B7EB2030D437}"/>
              </a:ext>
            </a:extLst>
          </p:cNvPr>
          <p:cNvSpPr txBox="1"/>
          <p:nvPr/>
        </p:nvSpPr>
        <p:spPr>
          <a:xfrm>
            <a:off x="3101009" y="450574"/>
            <a:ext cx="7089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990099"/>
                </a:solidFill>
              </a:rPr>
              <a:t>Плюсы клипового мышления:</a:t>
            </a:r>
          </a:p>
        </p:txBody>
      </p:sp>
    </p:spTree>
    <p:extLst>
      <p:ext uri="{BB962C8B-B14F-4D97-AF65-F5344CB8AC3E}">
        <p14:creationId xmlns:p14="http://schemas.microsoft.com/office/powerpoint/2010/main" val="1310005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51FF3617-5743-426C-A4AE-13BEDDA6D4F5}"/>
              </a:ext>
            </a:extLst>
          </p:cNvPr>
          <p:cNvGrpSpPr/>
          <p:nvPr/>
        </p:nvGrpSpPr>
        <p:grpSpPr>
          <a:xfrm>
            <a:off x="2525033" y="1147423"/>
            <a:ext cx="7141933" cy="4211717"/>
            <a:chOff x="2525032" y="168126"/>
            <a:chExt cx="7141933" cy="4211717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B99C89FC-E2B2-4B02-B312-AD5F585E09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86" t="20435" r="21537" b="18151"/>
            <a:stretch/>
          </p:blipFill>
          <p:spPr>
            <a:xfrm>
              <a:off x="2525032" y="168126"/>
              <a:ext cx="7141933" cy="4211717"/>
            </a:xfrm>
            <a:prstGeom prst="round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2DD00DDC-3430-4645-80BF-A0013F23CA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04" t="33830" r="20216" b="44106"/>
            <a:stretch/>
          </p:blipFill>
          <p:spPr>
            <a:xfrm>
              <a:off x="2525032" y="1676399"/>
              <a:ext cx="7141933" cy="1319956"/>
            </a:xfrm>
            <a:prstGeom prst="round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8948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A6FD7B-54DC-441D-9D80-ACFF724B1E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" t="11787" r="5761" b="24252"/>
          <a:stretch/>
        </p:blipFill>
        <p:spPr>
          <a:xfrm>
            <a:off x="622851" y="1235765"/>
            <a:ext cx="10946297" cy="4386470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3D2D37-620E-4643-B15F-03F673487153}"/>
              </a:ext>
            </a:extLst>
          </p:cNvPr>
          <p:cNvSpPr txBox="1"/>
          <p:nvPr/>
        </p:nvSpPr>
        <p:spPr>
          <a:xfrm>
            <a:off x="3074504" y="225287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990099"/>
                </a:solidFill>
              </a:rPr>
              <a:t>Минусы клипового мышления:</a:t>
            </a:r>
          </a:p>
        </p:txBody>
      </p:sp>
    </p:spTree>
    <p:extLst>
      <p:ext uri="{BB962C8B-B14F-4D97-AF65-F5344CB8AC3E}">
        <p14:creationId xmlns:p14="http://schemas.microsoft.com/office/powerpoint/2010/main" val="1280419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E462040-7201-4BB9-B86F-DF8134A2F4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18938" r="9564" b="19614"/>
          <a:stretch/>
        </p:blipFill>
        <p:spPr>
          <a:xfrm>
            <a:off x="1683027" y="1321904"/>
            <a:ext cx="9197009" cy="4214192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A146C1-9A6C-4F09-AE56-111A09EB1D10}"/>
              </a:ext>
            </a:extLst>
          </p:cNvPr>
          <p:cNvSpPr txBox="1"/>
          <p:nvPr/>
        </p:nvSpPr>
        <p:spPr>
          <a:xfrm>
            <a:off x="2902226" y="225287"/>
            <a:ext cx="7712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7030A0"/>
                </a:solidFill>
              </a:rPr>
              <a:t>Минусы клипового мышления:</a:t>
            </a:r>
          </a:p>
        </p:txBody>
      </p:sp>
    </p:spTree>
    <p:extLst>
      <p:ext uri="{BB962C8B-B14F-4D97-AF65-F5344CB8AC3E}">
        <p14:creationId xmlns:p14="http://schemas.microsoft.com/office/powerpoint/2010/main" val="1143071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4B8002-CEA7-453F-A8A6-1812F13E06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3" t="18551" r="5109" b="26570"/>
          <a:stretch/>
        </p:blipFill>
        <p:spPr>
          <a:xfrm>
            <a:off x="1192696" y="1272209"/>
            <a:ext cx="10376452" cy="3763618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720307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CE7C0B-E23C-4D2B-8724-053A99F523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2" t="18551" r="4674" b="22512"/>
          <a:stretch/>
        </p:blipFill>
        <p:spPr>
          <a:xfrm>
            <a:off x="1298712" y="1272209"/>
            <a:ext cx="10323445" cy="4041914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437280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A04694B-F440-41B3-8317-BE8BF22C0B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9" t="20097" r="5435" b="25604"/>
          <a:stretch/>
        </p:blipFill>
        <p:spPr>
          <a:xfrm>
            <a:off x="1232452" y="1378226"/>
            <a:ext cx="10296939" cy="3723861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946046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C69412-CEF5-4391-A52B-B757B7405B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1" t="20870" r="5978" b="25797"/>
          <a:stretch/>
        </p:blipFill>
        <p:spPr>
          <a:xfrm>
            <a:off x="1099930" y="1431234"/>
            <a:ext cx="10363200" cy="3657601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935703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670BA9-D681-4265-933C-1A587BC826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2" t="19130" r="4457" b="22705"/>
          <a:stretch/>
        </p:blipFill>
        <p:spPr>
          <a:xfrm>
            <a:off x="781878" y="1311965"/>
            <a:ext cx="10866783" cy="3988906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379424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609AED-4B64-44AE-B806-FB232B5A53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7" t="7729" r="13152" b="17488"/>
          <a:stretch/>
        </p:blipFill>
        <p:spPr>
          <a:xfrm>
            <a:off x="1948070" y="530087"/>
            <a:ext cx="8640417" cy="5128592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45253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90897D-8120-42BB-A0BB-2CD70855A4CB}"/>
              </a:ext>
            </a:extLst>
          </p:cNvPr>
          <p:cNvSpPr txBox="1"/>
          <p:nvPr/>
        </p:nvSpPr>
        <p:spPr>
          <a:xfrm>
            <a:off x="3591338" y="371061"/>
            <a:ext cx="5247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Список использованных источников: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6510EC4-1FE0-48F9-BB06-7E0B1DD4D1C7}"/>
              </a:ext>
            </a:extLst>
          </p:cNvPr>
          <p:cNvSpPr/>
          <p:nvPr/>
        </p:nvSpPr>
        <p:spPr>
          <a:xfrm>
            <a:off x="1126435" y="1007165"/>
            <a:ext cx="100053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https://infourok.ru/webinar/59.html</a:t>
            </a:r>
            <a:r>
              <a:rPr lang="ru-RU" dirty="0">
                <a:hlinkClick r:id="rId2"/>
              </a:rPr>
              <a:t> //</a:t>
            </a:r>
            <a:r>
              <a:rPr lang="ru-RU" dirty="0"/>
              <a:t> </a:t>
            </a:r>
            <a:r>
              <a:rPr lang="ru-RU" dirty="0" err="1"/>
              <a:t>Видеолекция</a:t>
            </a:r>
            <a:r>
              <a:rPr lang="ru-RU" dirty="0"/>
              <a:t> «Клиповое мышление и профилактика его развития у обучающихся.</a:t>
            </a:r>
          </a:p>
        </p:txBody>
      </p:sp>
    </p:spTree>
    <p:extLst>
      <p:ext uri="{BB962C8B-B14F-4D97-AF65-F5344CB8AC3E}">
        <p14:creationId xmlns:p14="http://schemas.microsoft.com/office/powerpoint/2010/main" val="3501154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2CF6ACC-A148-4FE8-A5DA-917D8F2B0C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17" t="9275" b="10725"/>
          <a:stretch/>
        </p:blipFill>
        <p:spPr>
          <a:xfrm>
            <a:off x="3021494" y="566530"/>
            <a:ext cx="6679096" cy="5486400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16718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6A27F9-ABE4-4CD2-BF26-9BDD3C973F22}"/>
              </a:ext>
            </a:extLst>
          </p:cNvPr>
          <p:cNvSpPr txBox="1"/>
          <p:nvPr/>
        </p:nvSpPr>
        <p:spPr>
          <a:xfrm>
            <a:off x="1470991" y="1444487"/>
            <a:ext cx="93295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dirty="0">
                <a:solidFill>
                  <a:schemeClr val="bg1"/>
                </a:solidFill>
              </a:rPr>
              <a:t>Восприятие информации происходит с помощью короткого, яркого, очень выразительного образа. Главное требование к клипу – это яркость и красочность его фрагментов.</a:t>
            </a:r>
          </a:p>
        </p:txBody>
      </p:sp>
    </p:spTree>
    <p:extLst>
      <p:ext uri="{BB962C8B-B14F-4D97-AF65-F5344CB8AC3E}">
        <p14:creationId xmlns:p14="http://schemas.microsoft.com/office/powerpoint/2010/main" val="4086389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0C7298-6AA7-4B76-A51D-843191A7BD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2" t="9083" r="1956" b="15555"/>
          <a:stretch/>
        </p:blipFill>
        <p:spPr>
          <a:xfrm>
            <a:off x="596347" y="715617"/>
            <a:ext cx="11251097" cy="5168348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39397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BA502AC3-144C-4225-A04F-B1361E84EE36}"/>
              </a:ext>
            </a:extLst>
          </p:cNvPr>
          <p:cNvSpPr/>
          <p:nvPr/>
        </p:nvSpPr>
        <p:spPr>
          <a:xfrm>
            <a:off x="940904" y="864703"/>
            <a:ext cx="10721009" cy="494306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880BFE-2C0C-47AE-8A6E-2711EF81BE1A}"/>
              </a:ext>
            </a:extLst>
          </p:cNvPr>
          <p:cNvSpPr txBox="1"/>
          <p:nvPr/>
        </p:nvSpPr>
        <p:spPr>
          <a:xfrm>
            <a:off x="1749287" y="1457739"/>
            <a:ext cx="96740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Под </a:t>
            </a:r>
            <a:r>
              <a:rPr lang="ru-RU" sz="3600" b="1" dirty="0">
                <a:solidFill>
                  <a:srgbClr val="C00000"/>
                </a:solidFill>
              </a:rPr>
              <a:t>клиповым мышлением </a:t>
            </a:r>
            <a:r>
              <a:rPr lang="ru-RU" sz="3600" dirty="0"/>
              <a:t>понимают способность быстро переключаться между разрозненными смысловыми фрагментами, но неспособность к восприятию длительной линейной последовательности – однородной информации.</a:t>
            </a:r>
          </a:p>
        </p:txBody>
      </p:sp>
    </p:spTree>
    <p:extLst>
      <p:ext uri="{BB962C8B-B14F-4D97-AF65-F5344CB8AC3E}">
        <p14:creationId xmlns:p14="http://schemas.microsoft.com/office/powerpoint/2010/main" val="323900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E3654A8-A79A-4F01-9D4C-4810436065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2" r="46522" b="9952"/>
          <a:stretch/>
        </p:blipFill>
        <p:spPr>
          <a:xfrm>
            <a:off x="728870" y="652669"/>
            <a:ext cx="6520070" cy="5552661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2" name="Блок-схема: альтернативный процесс 1">
            <a:extLst>
              <a:ext uri="{FF2B5EF4-FFF2-40B4-BE49-F238E27FC236}">
                <a16:creationId xmlns:a16="http://schemas.microsoft.com/office/drawing/2014/main" id="{0D9CEE7C-48C9-4A59-AEA9-878204E48828}"/>
              </a:ext>
            </a:extLst>
          </p:cNvPr>
          <p:cNvSpPr/>
          <p:nvPr/>
        </p:nvSpPr>
        <p:spPr>
          <a:xfrm>
            <a:off x="7911544" y="719464"/>
            <a:ext cx="3776869" cy="1135840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скорость восприятия образов</a:t>
            </a:r>
          </a:p>
        </p:txBody>
      </p:sp>
      <p:sp>
        <p:nvSpPr>
          <p:cNvPr id="4" name="Блок-схема: альтернативный процесс 3">
            <a:extLst>
              <a:ext uri="{FF2B5EF4-FFF2-40B4-BE49-F238E27FC236}">
                <a16:creationId xmlns:a16="http://schemas.microsoft.com/office/drawing/2014/main" id="{0B1C9E28-2059-4D48-B53F-55189224856E}"/>
              </a:ext>
            </a:extLst>
          </p:cNvPr>
          <p:cNvSpPr/>
          <p:nvPr/>
        </p:nvSpPr>
        <p:spPr>
          <a:xfrm>
            <a:off x="7911541" y="2146016"/>
            <a:ext cx="3776869" cy="1034282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визуальность</a:t>
            </a:r>
          </a:p>
        </p:txBody>
      </p:sp>
      <p:sp>
        <p:nvSpPr>
          <p:cNvPr id="5" name="Блок-схема: альтернативный процесс 4">
            <a:extLst>
              <a:ext uri="{FF2B5EF4-FFF2-40B4-BE49-F238E27FC236}">
                <a16:creationId xmlns:a16="http://schemas.microsoft.com/office/drawing/2014/main" id="{BD32C8C1-0B9C-4197-8175-9574136B69AC}"/>
              </a:ext>
            </a:extLst>
          </p:cNvPr>
          <p:cNvSpPr/>
          <p:nvPr/>
        </p:nvSpPr>
        <p:spPr>
          <a:xfrm>
            <a:off x="7911542" y="3572568"/>
            <a:ext cx="3776869" cy="1034281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эмоциональность</a:t>
            </a:r>
          </a:p>
        </p:txBody>
      </p:sp>
      <p:sp>
        <p:nvSpPr>
          <p:cNvPr id="6" name="Блок-схема: альтернативный процесс 5">
            <a:extLst>
              <a:ext uri="{FF2B5EF4-FFF2-40B4-BE49-F238E27FC236}">
                <a16:creationId xmlns:a16="http://schemas.microsoft.com/office/drawing/2014/main" id="{60E6F129-4B8A-4A03-83B1-F5DF20D54558}"/>
              </a:ext>
            </a:extLst>
          </p:cNvPr>
          <p:cNvSpPr/>
          <p:nvPr/>
        </p:nvSpPr>
        <p:spPr>
          <a:xfrm>
            <a:off x="7911544" y="5104253"/>
            <a:ext cx="3776869" cy="1034282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ассоциативность</a:t>
            </a:r>
          </a:p>
        </p:txBody>
      </p:sp>
    </p:spTree>
    <p:extLst>
      <p:ext uri="{BB962C8B-B14F-4D97-AF65-F5344CB8AC3E}">
        <p14:creationId xmlns:p14="http://schemas.microsoft.com/office/powerpoint/2010/main" val="386608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ADCA6FD-F77E-4566-944B-61402393C8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7" t="16591" b="16988"/>
          <a:stretch/>
        </p:blipFill>
        <p:spPr>
          <a:xfrm>
            <a:off x="410817" y="1342515"/>
            <a:ext cx="11555896" cy="446193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3D34BA-8864-4547-AEC9-BA6C43E0FBC1}"/>
              </a:ext>
            </a:extLst>
          </p:cNvPr>
          <p:cNvSpPr txBox="1"/>
          <p:nvPr/>
        </p:nvSpPr>
        <p:spPr>
          <a:xfrm>
            <a:off x="3074504" y="344556"/>
            <a:ext cx="7447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990099"/>
                </a:solidFill>
              </a:rPr>
              <a:t>Признаки клипового мышления </a:t>
            </a:r>
          </a:p>
        </p:txBody>
      </p:sp>
    </p:spTree>
    <p:extLst>
      <p:ext uri="{BB962C8B-B14F-4D97-AF65-F5344CB8AC3E}">
        <p14:creationId xmlns:p14="http://schemas.microsoft.com/office/powerpoint/2010/main" val="1060853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A713CDD-11B9-4A20-BA38-8C04A7B146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" t="17882" b="15942"/>
          <a:stretch/>
        </p:blipFill>
        <p:spPr>
          <a:xfrm>
            <a:off x="231913" y="1411932"/>
            <a:ext cx="11728174" cy="4538294"/>
          </a:xfrm>
          <a:prstGeom prst="roundRect">
            <a:avLst/>
          </a:prstGeom>
          <a:ln w="6350">
            <a:solidFill>
              <a:schemeClr val="accent6">
                <a:lumMod val="75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D0E502-7E34-40C5-9B9E-91A97524D1F9}"/>
              </a:ext>
            </a:extLst>
          </p:cNvPr>
          <p:cNvSpPr txBox="1"/>
          <p:nvPr/>
        </p:nvSpPr>
        <p:spPr>
          <a:xfrm>
            <a:off x="2902225" y="503583"/>
            <a:ext cx="7500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990099"/>
                </a:solidFill>
              </a:rPr>
              <a:t>Признаки клипового мышления </a:t>
            </a:r>
          </a:p>
        </p:txBody>
      </p:sp>
    </p:spTree>
    <p:extLst>
      <p:ext uri="{BB962C8B-B14F-4D97-AF65-F5344CB8AC3E}">
        <p14:creationId xmlns:p14="http://schemas.microsoft.com/office/powerpoint/2010/main" val="28677856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110</Words>
  <Application>Microsoft Office PowerPoint</Application>
  <PresentationFormat>Широкоэкранный</PresentationFormat>
  <Paragraphs>17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veraanis77@yandex.ru</dc:creator>
  <cp:lastModifiedBy>veraanis77@yandex.ru</cp:lastModifiedBy>
  <cp:revision>24</cp:revision>
  <dcterms:created xsi:type="dcterms:W3CDTF">2021-12-04T12:54:14Z</dcterms:created>
  <dcterms:modified xsi:type="dcterms:W3CDTF">2022-12-07T00:10:36Z</dcterms:modified>
</cp:coreProperties>
</file>